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mov" ContentType="video/unknown"/>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21" r:id="rId6"/>
    <p:sldMasterId id="2147483733" r:id="rId7"/>
    <p:sldMasterId id="2147483745" r:id="rId8"/>
    <p:sldMasterId id="2147483757" r:id="rId9"/>
    <p:sldMasterId id="2147483769" r:id="rId10"/>
    <p:sldMasterId id="2147483781" r:id="rId11"/>
    <p:sldMasterId id="2147483793" r:id="rId12"/>
    <p:sldMasterId id="2147483806" r:id="rId13"/>
    <p:sldMasterId id="2147483818" r:id="rId14"/>
    <p:sldMasterId id="2147483830" r:id="rId15"/>
    <p:sldMasterId id="2147483842" r:id="rId16"/>
  </p:sldMasterIdLst>
  <p:notesMasterIdLst>
    <p:notesMasterId r:id="rId91"/>
  </p:notesMasterIdLst>
  <p:sldIdLst>
    <p:sldId id="256" r:id="rId17"/>
    <p:sldId id="257" r:id="rId18"/>
    <p:sldId id="296" r:id="rId19"/>
    <p:sldId id="313" r:id="rId20"/>
    <p:sldId id="314" r:id="rId21"/>
    <p:sldId id="258" r:id="rId22"/>
    <p:sldId id="262" r:id="rId23"/>
    <p:sldId id="268" r:id="rId24"/>
    <p:sldId id="263" r:id="rId25"/>
    <p:sldId id="279" r:id="rId26"/>
    <p:sldId id="280" r:id="rId27"/>
    <p:sldId id="281" r:id="rId28"/>
    <p:sldId id="282" r:id="rId29"/>
    <p:sldId id="284" r:id="rId30"/>
    <p:sldId id="285" r:id="rId31"/>
    <p:sldId id="347" r:id="rId32"/>
    <p:sldId id="348" r:id="rId33"/>
    <p:sldId id="286" r:id="rId34"/>
    <p:sldId id="287" r:id="rId35"/>
    <p:sldId id="289" r:id="rId36"/>
    <p:sldId id="290" r:id="rId37"/>
    <p:sldId id="291" r:id="rId38"/>
    <p:sldId id="341" r:id="rId39"/>
    <p:sldId id="349" r:id="rId40"/>
    <p:sldId id="344" r:id="rId41"/>
    <p:sldId id="342" r:id="rId42"/>
    <p:sldId id="343" r:id="rId43"/>
    <p:sldId id="345" r:id="rId44"/>
    <p:sldId id="292" r:id="rId45"/>
    <p:sldId id="293" r:id="rId46"/>
    <p:sldId id="294" r:id="rId47"/>
    <p:sldId id="295" r:id="rId48"/>
    <p:sldId id="297" r:id="rId49"/>
    <p:sldId id="306" r:id="rId50"/>
    <p:sldId id="307" r:id="rId51"/>
    <p:sldId id="316" r:id="rId52"/>
    <p:sldId id="308" r:id="rId53"/>
    <p:sldId id="309" r:id="rId54"/>
    <p:sldId id="303" r:id="rId55"/>
    <p:sldId id="331" r:id="rId56"/>
    <p:sldId id="336" r:id="rId57"/>
    <p:sldId id="305" r:id="rId58"/>
    <p:sldId id="300" r:id="rId59"/>
    <p:sldId id="302" r:id="rId60"/>
    <p:sldId id="301" r:id="rId61"/>
    <p:sldId id="299" r:id="rId62"/>
    <p:sldId id="298" r:id="rId63"/>
    <p:sldId id="310" r:id="rId64"/>
    <p:sldId id="340" r:id="rId65"/>
    <p:sldId id="311" r:id="rId66"/>
    <p:sldId id="332" r:id="rId67"/>
    <p:sldId id="334" r:id="rId68"/>
    <p:sldId id="333" r:id="rId69"/>
    <p:sldId id="337" r:id="rId70"/>
    <p:sldId id="338" r:id="rId71"/>
    <p:sldId id="312" r:id="rId72"/>
    <p:sldId id="346" r:id="rId73"/>
    <p:sldId id="339" r:id="rId74"/>
    <p:sldId id="322" r:id="rId75"/>
    <p:sldId id="323" r:id="rId76"/>
    <p:sldId id="324" r:id="rId77"/>
    <p:sldId id="325" r:id="rId78"/>
    <p:sldId id="326" r:id="rId79"/>
    <p:sldId id="327" r:id="rId80"/>
    <p:sldId id="328" r:id="rId81"/>
    <p:sldId id="329" r:id="rId82"/>
    <p:sldId id="330" r:id="rId83"/>
    <p:sldId id="317" r:id="rId84"/>
    <p:sldId id="318" r:id="rId85"/>
    <p:sldId id="319" r:id="rId86"/>
    <p:sldId id="320" r:id="rId87"/>
    <p:sldId id="321" r:id="rId88"/>
    <p:sldId id="335" r:id="rId89"/>
    <p:sldId id="315"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5" d="100"/>
          <a:sy n="75" d="100"/>
        </p:scale>
        <p:origin x="-206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1" Type="http://schemas.openxmlformats.org/officeDocument/2006/relationships/image" Target="../media/image39.wmf"/><Relationship Id="rId2"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 Id="rId2"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B8D5C-87E3-3444-9A55-4E44ADE383F3}" type="datetimeFigureOut">
              <a:rPr lang="nl-NL" smtClean="0"/>
              <a:t>5/22/13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A0531C-A74B-CF49-85F9-6E907031B197}" type="slidenum">
              <a:rPr lang="nl-NL" smtClean="0"/>
              <a:t>‹nr.›</a:t>
            </a:fld>
            <a:endParaRPr lang="nl-NL"/>
          </a:p>
        </p:txBody>
      </p:sp>
    </p:spTree>
    <p:extLst>
      <p:ext uri="{BB962C8B-B14F-4D97-AF65-F5344CB8AC3E}">
        <p14:creationId xmlns:p14="http://schemas.microsoft.com/office/powerpoint/2010/main" val="451794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Bob</a:t>
            </a:r>
            <a:r>
              <a:rPr lang="nl-NL" baseline="0" dirty="0" smtClean="0"/>
              <a:t> z’n data en experiment</a:t>
            </a:r>
            <a:endParaRPr lang="nl-NL" dirty="0"/>
          </a:p>
        </p:txBody>
      </p:sp>
      <p:sp>
        <p:nvSpPr>
          <p:cNvPr id="4" name="Tijdelijke aanduiding voor dianummer 3"/>
          <p:cNvSpPr>
            <a:spLocks noGrp="1"/>
          </p:cNvSpPr>
          <p:nvPr>
            <p:ph type="sldNum" sz="quarter" idx="10"/>
          </p:nvPr>
        </p:nvSpPr>
        <p:spPr/>
        <p:txBody>
          <a:bodyPr/>
          <a:lstStyle/>
          <a:p>
            <a:fld id="{D9A0531C-A74B-CF49-85F9-6E907031B197}" type="slidenum">
              <a:rPr lang="nl-NL" smtClean="0"/>
              <a:t>1</a:t>
            </a:fld>
            <a:endParaRPr lang="nl-NL"/>
          </a:p>
        </p:txBody>
      </p:sp>
    </p:spTree>
    <p:extLst>
      <p:ext uri="{BB962C8B-B14F-4D97-AF65-F5344CB8AC3E}">
        <p14:creationId xmlns:p14="http://schemas.microsoft.com/office/powerpoint/2010/main" val="385847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09" indent="-285734">
              <a:defRPr sz="2400">
                <a:solidFill>
                  <a:schemeClr val="tx1"/>
                </a:solidFill>
                <a:latin typeface="Arial" charset="0"/>
                <a:ea typeface="ＭＳ Ｐゴシック" charset="0"/>
              </a:defRPr>
            </a:lvl2pPr>
            <a:lvl3pPr marL="1142937" indent="-228587">
              <a:defRPr sz="2400">
                <a:solidFill>
                  <a:schemeClr val="tx1"/>
                </a:solidFill>
                <a:latin typeface="Arial" charset="0"/>
                <a:ea typeface="ＭＳ Ｐゴシック" charset="0"/>
              </a:defRPr>
            </a:lvl3pPr>
            <a:lvl4pPr marL="1600112" indent="-228587">
              <a:defRPr sz="2400">
                <a:solidFill>
                  <a:schemeClr val="tx1"/>
                </a:solidFill>
                <a:latin typeface="Arial" charset="0"/>
                <a:ea typeface="ＭＳ Ｐゴシック" charset="0"/>
              </a:defRPr>
            </a:lvl4pPr>
            <a:lvl5pPr marL="2057287" indent="-228587">
              <a:defRPr sz="2400">
                <a:solidFill>
                  <a:schemeClr val="tx1"/>
                </a:solidFill>
                <a:latin typeface="Arial" charset="0"/>
                <a:ea typeface="ＭＳ Ｐゴシック" charset="0"/>
              </a:defRPr>
            </a:lvl5pPr>
            <a:lvl6pPr marL="2514461" indent="-228587" eaLnBrk="0" fontAlgn="base" hangingPunct="0">
              <a:lnSpc>
                <a:spcPct val="130000"/>
              </a:lnSpc>
              <a:spcBef>
                <a:spcPct val="0"/>
              </a:spcBef>
              <a:spcAft>
                <a:spcPct val="0"/>
              </a:spcAft>
              <a:defRPr sz="2400">
                <a:solidFill>
                  <a:schemeClr val="tx1"/>
                </a:solidFill>
                <a:latin typeface="Arial" charset="0"/>
                <a:ea typeface="ＭＳ Ｐゴシック" charset="0"/>
              </a:defRPr>
            </a:lvl6pPr>
            <a:lvl7pPr marL="2971635" indent="-228587" eaLnBrk="0" fontAlgn="base" hangingPunct="0">
              <a:lnSpc>
                <a:spcPct val="130000"/>
              </a:lnSpc>
              <a:spcBef>
                <a:spcPct val="0"/>
              </a:spcBef>
              <a:spcAft>
                <a:spcPct val="0"/>
              </a:spcAft>
              <a:defRPr sz="2400">
                <a:solidFill>
                  <a:schemeClr val="tx1"/>
                </a:solidFill>
                <a:latin typeface="Arial" charset="0"/>
                <a:ea typeface="ＭＳ Ｐゴシック" charset="0"/>
              </a:defRPr>
            </a:lvl7pPr>
            <a:lvl8pPr marL="3428810" indent="-228587" eaLnBrk="0" fontAlgn="base" hangingPunct="0">
              <a:lnSpc>
                <a:spcPct val="130000"/>
              </a:lnSpc>
              <a:spcBef>
                <a:spcPct val="0"/>
              </a:spcBef>
              <a:spcAft>
                <a:spcPct val="0"/>
              </a:spcAft>
              <a:defRPr sz="2400">
                <a:solidFill>
                  <a:schemeClr val="tx1"/>
                </a:solidFill>
                <a:latin typeface="Arial" charset="0"/>
                <a:ea typeface="ＭＳ Ｐゴシック" charset="0"/>
              </a:defRPr>
            </a:lvl8pPr>
            <a:lvl9pPr marL="3885985" indent="-228587" eaLnBrk="0" fontAlgn="base" hangingPunct="0">
              <a:lnSpc>
                <a:spcPct val="130000"/>
              </a:lnSpc>
              <a:spcBef>
                <a:spcPct val="0"/>
              </a:spcBef>
              <a:spcAft>
                <a:spcPct val="0"/>
              </a:spcAft>
              <a:defRPr sz="2400">
                <a:solidFill>
                  <a:schemeClr val="tx1"/>
                </a:solidFill>
                <a:latin typeface="Arial" charset="0"/>
                <a:ea typeface="ＭＳ Ｐゴシック" charset="0"/>
              </a:defRPr>
            </a:lvl9pPr>
          </a:lstStyle>
          <a:p>
            <a:fld id="{11F61997-5173-B440-B9A4-D205EC7A6CB4}" type="slidenum">
              <a:rPr lang="nl-NL" sz="1200">
                <a:solidFill>
                  <a:srgbClr val="000000"/>
                </a:solidFill>
                <a:latin typeface="Times New Roman" charset="0"/>
              </a:rPr>
              <a:pPr/>
              <a:t>31</a:t>
            </a:fld>
            <a:endParaRPr lang="nl-NL" sz="1200">
              <a:solidFill>
                <a:srgbClr val="000000"/>
              </a:solidFill>
              <a:latin typeface="Times New Roman" charset="0"/>
            </a:endParaRPr>
          </a:p>
        </p:txBody>
      </p:sp>
      <p:sp>
        <p:nvSpPr>
          <p:cNvPr id="53250" name="Rectangle 2"/>
          <p:cNvSpPr>
            <a:spLocks noGrp="1" noRot="1" noChangeAspect="1" noChangeArrowheads="1" noTextEdit="1"/>
          </p:cNvSpPr>
          <p:nvPr>
            <p:ph type="sldImg"/>
          </p:nvPr>
        </p:nvSpPr>
        <p:spPr>
          <a:xfrm>
            <a:off x="1131889" y="703263"/>
            <a:ext cx="4594225" cy="3446462"/>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solidFill>
                  <a:srgbClr val="000000"/>
                </a:solidFill>
                <a:latin typeface="Arial" charset="0"/>
              </a:rPr>
              <a:t>Een electron raakt één pixel tegelijk op de camera, zoals een deeltje dat zou doen. Maar de kans dat hij ergens terecht komt wordt beschreven door een golfvergelijking</a:t>
            </a:r>
          </a:p>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26F48-DB64-AD4F-9A07-35076061994B}" type="slidenum">
              <a:rPr lang="en-US" sz="1200">
                <a:solidFill>
                  <a:prstClr val="black"/>
                </a:solidFill>
              </a:rPr>
              <a:pPr eaLnBrk="1" hangingPunct="1"/>
              <a:t>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t>A proposed experiment to measure gravity's role in breaking the </a:t>
            </a:r>
            <a:r>
              <a:rPr lang="en-US" dirty="0" err="1" smtClean="0"/>
              <a:t>unitarity</a:t>
            </a:r>
            <a:r>
              <a:rPr lang="en-US" dirty="0" smtClean="0"/>
              <a:t> of quantum dynamics</a:t>
            </a:r>
          </a:p>
          <a:p>
            <a:pPr eaLnBrk="1" hangingPunct="1"/>
            <a:endParaRPr lang="en-US" dirty="0" smtClean="0"/>
          </a:p>
          <a:p>
            <a:pPr eaLnBrk="1" hangingPunct="1"/>
            <a:r>
              <a:rPr lang="en-US" dirty="0" smtClean="0"/>
              <a:t>Using </a:t>
            </a:r>
            <a:r>
              <a:rPr lang="en-US" dirty="0" err="1" smtClean="0"/>
              <a:t>nanomechanical</a:t>
            </a:r>
            <a:r>
              <a:rPr lang="en-US" dirty="0" smtClean="0"/>
              <a:t> devices, spatial </a:t>
            </a:r>
            <a:r>
              <a:rPr lang="en-US" dirty="0" err="1" smtClean="0"/>
              <a:t>superpositions</a:t>
            </a:r>
            <a:r>
              <a:rPr lang="en-US" dirty="0" smtClean="0"/>
              <a:t> can be created that are much more massive than those in interference experiments employing electrons, atoms or C60 molecules. We propose a combination of experiments on NV-centers and experiments employing mechanical resonators to detect single electron spins. This may allow the creation of a superposition of states, which will place a massive resonator in a superposition of two states, which are spatially separated by several nanometers.</a:t>
            </a:r>
            <a:br>
              <a:rPr lang="en-US" dirty="0" smtClean="0"/>
            </a:br>
            <a:r>
              <a:rPr lang="en-US" dirty="0" smtClean="0"/>
              <a:t>With such an experiment one may begin to experimentally access the quantum to classical crossover, which will force us to consider the possible ways in which the usual quantum dynamics may be affected, for example through gravitational effects. </a:t>
            </a:r>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26F48-DB64-AD4F-9A07-35076061994B}" type="slidenum">
              <a:rPr lang="en-US" sz="1200">
                <a:solidFill>
                  <a:prstClr val="black"/>
                </a:solidFill>
              </a:rPr>
              <a:pPr eaLnBrk="1" hangingPunct="1"/>
              <a:t>33</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t>A proposed experiment to measure gravity's role in breaking the </a:t>
            </a:r>
            <a:r>
              <a:rPr lang="en-US" dirty="0" err="1" smtClean="0"/>
              <a:t>unitarity</a:t>
            </a:r>
            <a:r>
              <a:rPr lang="en-US" dirty="0" smtClean="0"/>
              <a:t> of quantum dynamics</a:t>
            </a:r>
          </a:p>
          <a:p>
            <a:pPr eaLnBrk="1" hangingPunct="1"/>
            <a:endParaRPr lang="en-US" dirty="0" smtClean="0"/>
          </a:p>
          <a:p>
            <a:pPr eaLnBrk="1" hangingPunct="1"/>
            <a:r>
              <a:rPr lang="en-US" dirty="0" smtClean="0"/>
              <a:t>Using </a:t>
            </a:r>
            <a:r>
              <a:rPr lang="en-US" dirty="0" err="1" smtClean="0"/>
              <a:t>nanomechanical</a:t>
            </a:r>
            <a:r>
              <a:rPr lang="en-US" dirty="0" smtClean="0"/>
              <a:t> devices, spatial </a:t>
            </a:r>
            <a:r>
              <a:rPr lang="en-US" dirty="0" err="1" smtClean="0"/>
              <a:t>superpositions</a:t>
            </a:r>
            <a:r>
              <a:rPr lang="en-US" dirty="0" smtClean="0"/>
              <a:t> can be created that are much more massive than those in interference experiments employing electrons, atoms or C60 molecules. We propose a combination of experiments on NV-centers and experiments employing mechanical resonators to detect single electron spins. This may allow the creation of a superposition of states, which will place a massive resonator in a superposition of two states, which are spatially separated by several nanometers.</a:t>
            </a:r>
            <a:br>
              <a:rPr lang="en-US" dirty="0" smtClean="0"/>
            </a:br>
            <a:r>
              <a:rPr lang="en-US" dirty="0" smtClean="0"/>
              <a:t>With such an experiment one may begin to experimentally access the quantum to classical crossover, which will force us to consider the possible ways in which the usual quantum dynamics may be affected, for example through gravitational effects. </a:t>
            </a:r>
            <a:endParaRPr 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How </a:t>
            </a:r>
            <a:r>
              <a:rPr lang="nl-NL" dirty="0" err="1" smtClean="0"/>
              <a:t>to</a:t>
            </a:r>
            <a:r>
              <a:rPr lang="nl-NL" dirty="0" smtClean="0"/>
              <a:t> </a:t>
            </a:r>
            <a:r>
              <a:rPr lang="nl-NL" dirty="0" err="1" smtClean="0"/>
              <a:t>steal</a:t>
            </a:r>
            <a:r>
              <a:rPr lang="nl-NL" dirty="0" smtClean="0"/>
              <a:t> </a:t>
            </a:r>
            <a:r>
              <a:rPr lang="nl-NL" dirty="0" err="1" smtClean="0"/>
              <a:t>Roger’s</a:t>
            </a:r>
            <a:r>
              <a:rPr lang="nl-NL" dirty="0" smtClean="0"/>
              <a:t> overhead </a:t>
            </a:r>
            <a:r>
              <a:rPr lang="nl-NL" dirty="0" err="1" smtClean="0"/>
              <a:t>transparencies</a:t>
            </a:r>
            <a:endParaRPr lang="nl-NL" dirty="0"/>
          </a:p>
        </p:txBody>
      </p:sp>
      <p:sp>
        <p:nvSpPr>
          <p:cNvPr id="4" name="Tijdelijke aanduiding voor dianummer 3"/>
          <p:cNvSpPr>
            <a:spLocks noGrp="1"/>
          </p:cNvSpPr>
          <p:nvPr>
            <p:ph type="sldNum" sz="quarter" idx="10"/>
          </p:nvPr>
        </p:nvSpPr>
        <p:spPr/>
        <p:txBody>
          <a:bodyPr/>
          <a:lstStyle/>
          <a:p>
            <a:fld id="{D9A0531C-A74B-CF49-85F9-6E907031B197}" type="slidenum">
              <a:rPr lang="nl-NL" smtClean="0"/>
              <a:t>38</a:t>
            </a:fld>
            <a:endParaRPr lang="nl-NL"/>
          </a:p>
        </p:txBody>
      </p:sp>
    </p:spTree>
    <p:extLst>
      <p:ext uri="{BB962C8B-B14F-4D97-AF65-F5344CB8AC3E}">
        <p14:creationId xmlns:p14="http://schemas.microsoft.com/office/powerpoint/2010/main" val="74048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E40C59-FB48-3A47-BFAD-F29A8366050A}" type="slidenum">
              <a:rPr lang="nl-NL" smtClean="0">
                <a:solidFill>
                  <a:prstClr val="black"/>
                </a:solidFill>
                <a:latin typeface="Calibri"/>
              </a:rPr>
              <a:pPr/>
              <a:t>43</a:t>
            </a:fld>
            <a:endParaRPr lang="nl-NL">
              <a:solidFill>
                <a:prstClr val="black"/>
              </a:solidFill>
              <a:latin typeface="Calibri"/>
            </a:endParaRPr>
          </a:p>
        </p:txBody>
      </p:sp>
    </p:spTree>
    <p:extLst>
      <p:ext uri="{BB962C8B-B14F-4D97-AF65-F5344CB8AC3E}">
        <p14:creationId xmlns:p14="http://schemas.microsoft.com/office/powerpoint/2010/main" val="199889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A0531C-A74B-CF49-85F9-6E907031B197}" type="slidenum">
              <a:rPr lang="nl-NL" smtClean="0"/>
              <a:t>51</a:t>
            </a:fld>
            <a:endParaRPr lang="nl-NL"/>
          </a:p>
        </p:txBody>
      </p:sp>
    </p:spTree>
    <p:extLst>
      <p:ext uri="{BB962C8B-B14F-4D97-AF65-F5344CB8AC3E}">
        <p14:creationId xmlns:p14="http://schemas.microsoft.com/office/powerpoint/2010/main" val="135851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A0531C-A74B-CF49-85F9-6E907031B197}" type="slidenum">
              <a:rPr lang="nl-NL" smtClean="0"/>
              <a:t>52</a:t>
            </a:fld>
            <a:endParaRPr lang="nl-NL"/>
          </a:p>
        </p:txBody>
      </p:sp>
    </p:spTree>
    <p:extLst>
      <p:ext uri="{BB962C8B-B14F-4D97-AF65-F5344CB8AC3E}">
        <p14:creationId xmlns:p14="http://schemas.microsoft.com/office/powerpoint/2010/main" val="1358519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E40C59-FB48-3A47-BFAD-F29A8366050A}" type="slidenum">
              <a:rPr lang="nl-NL" smtClean="0">
                <a:solidFill>
                  <a:prstClr val="black"/>
                </a:solidFill>
                <a:latin typeface="Calibri"/>
              </a:rPr>
              <a:pPr/>
              <a:t>53</a:t>
            </a:fld>
            <a:endParaRPr lang="nl-NL">
              <a:solidFill>
                <a:prstClr val="black"/>
              </a:solidFill>
              <a:latin typeface="Calibri"/>
            </a:endParaRPr>
          </a:p>
        </p:txBody>
      </p:sp>
    </p:spTree>
    <p:extLst>
      <p:ext uri="{BB962C8B-B14F-4D97-AF65-F5344CB8AC3E}">
        <p14:creationId xmlns:p14="http://schemas.microsoft.com/office/powerpoint/2010/main" val="1998893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A0531C-A74B-CF49-85F9-6E907031B197}" type="slidenum">
              <a:rPr lang="nl-NL" smtClean="0"/>
              <a:t>56</a:t>
            </a:fld>
            <a:endParaRPr lang="nl-NL"/>
          </a:p>
        </p:txBody>
      </p:sp>
    </p:spTree>
    <p:extLst>
      <p:ext uri="{BB962C8B-B14F-4D97-AF65-F5344CB8AC3E}">
        <p14:creationId xmlns:p14="http://schemas.microsoft.com/office/powerpoint/2010/main" val="3995189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E40C59-FB48-3A47-BFAD-F29A8366050A}" type="slidenum">
              <a:rPr lang="nl-NL" smtClean="0">
                <a:solidFill>
                  <a:prstClr val="black"/>
                </a:solidFill>
                <a:latin typeface="Calibri"/>
              </a:rPr>
              <a:pPr/>
              <a:t>57</a:t>
            </a:fld>
            <a:endParaRPr lang="nl-NL">
              <a:solidFill>
                <a:prstClr val="black"/>
              </a:solidFill>
              <a:latin typeface="Calibri"/>
            </a:endParaRPr>
          </a:p>
        </p:txBody>
      </p:sp>
    </p:spTree>
    <p:extLst>
      <p:ext uri="{BB962C8B-B14F-4D97-AF65-F5344CB8AC3E}">
        <p14:creationId xmlns:p14="http://schemas.microsoft.com/office/powerpoint/2010/main" val="199889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4AFA0A-14D1-884E-9372-8844ABABD02B}" type="slidenum">
              <a:rPr lang="en-US">
                <a:solidFill>
                  <a:prstClr val="black"/>
                </a:solidFill>
                <a:latin typeface="Calibri"/>
              </a:rPr>
              <a:pPr>
                <a:defRPr/>
              </a:pPr>
              <a:t>3</a:t>
            </a:fld>
            <a:endParaRPr lang="en-US">
              <a:solidFill>
                <a:prstClr val="black"/>
              </a:solidFill>
              <a:latin typeface="Calibri"/>
            </a:endParaRPr>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26F48-DB64-AD4F-9A07-35076061994B}" type="slidenum">
              <a:rPr lang="en-US" sz="1200">
                <a:solidFill>
                  <a:prstClr val="black"/>
                </a:solidFill>
              </a:rPr>
              <a:pPr eaLnBrk="1" hangingPunct="1"/>
              <a:t>58</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t>A proposed experiment to measure gravity's role in breaking the </a:t>
            </a:r>
            <a:r>
              <a:rPr lang="en-US" dirty="0" err="1" smtClean="0"/>
              <a:t>unitarity</a:t>
            </a:r>
            <a:r>
              <a:rPr lang="en-US" dirty="0" smtClean="0"/>
              <a:t> of quantum dynamics</a:t>
            </a:r>
          </a:p>
          <a:p>
            <a:pPr eaLnBrk="1" hangingPunct="1"/>
            <a:endParaRPr lang="en-US" dirty="0" smtClean="0"/>
          </a:p>
          <a:p>
            <a:pPr eaLnBrk="1" hangingPunct="1"/>
            <a:r>
              <a:rPr lang="en-US" dirty="0" smtClean="0"/>
              <a:t>Using </a:t>
            </a:r>
            <a:r>
              <a:rPr lang="en-US" dirty="0" err="1" smtClean="0"/>
              <a:t>nanomechanical</a:t>
            </a:r>
            <a:r>
              <a:rPr lang="en-US" dirty="0" smtClean="0"/>
              <a:t> devices, spatial </a:t>
            </a:r>
            <a:r>
              <a:rPr lang="en-US" dirty="0" err="1" smtClean="0"/>
              <a:t>superpositions</a:t>
            </a:r>
            <a:r>
              <a:rPr lang="en-US" dirty="0" smtClean="0"/>
              <a:t> can be created that are much more massive than those in interference experiments employing electrons, atoms or C60 molecules. We propose a combination of experiments on NV-centers and experiments employing mechanical resonators to detect single electron spins. This may allow the creation of a superposition of states, which will place a massive resonator in a superposition of two states, which are spatially separated by several nanometers.</a:t>
            </a:r>
            <a:br>
              <a:rPr lang="en-US" dirty="0" smtClean="0"/>
            </a:br>
            <a:r>
              <a:rPr lang="en-US" dirty="0" smtClean="0"/>
              <a:t>With such an experiment one may begin to experimentally access the quantum to classical crossover, which will force us to consider the possible ways in which the usual quantum dynamics may be affected, for example through gravitational effects. </a:t>
            </a:r>
            <a:endParaRPr lang="it-IT"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30F4053-8DC3-4841-834D-9B8E758C110C}" type="slidenum">
              <a:rPr lang="en-US" smtClean="0">
                <a:solidFill>
                  <a:srgbClr val="000000"/>
                </a:solidFill>
                <a:latin typeface="Calibri"/>
              </a:rPr>
              <a:pPr/>
              <a:t>74</a:t>
            </a:fld>
            <a:endParaRPr lang="en-US" smtClean="0">
              <a:solidFill>
                <a:srgbClr val="000000"/>
              </a:solidFill>
              <a:latin typeface="Calibri"/>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mention that this is measured with a static cantilever</a:t>
            </a:r>
          </a:p>
          <a:p>
            <a:r>
              <a:rPr lang="nl-NL" smtClean="0"/>
              <a:t>context: way to measure performance of detection system: measure thermal excitation</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5547B7-D6C3-4B43-9F99-C44A9D24A443}" type="slidenum">
              <a:rPr lang="nl-NL" smtClean="0">
                <a:solidFill>
                  <a:prstClr val="black"/>
                </a:solidFill>
                <a:latin typeface="Calibri"/>
              </a:rPr>
              <a:pPr/>
              <a:t>10</a:t>
            </a:fld>
            <a:endParaRPr lang="nl-NL" smtClean="0">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mention that this is measured with a static cantilever</a:t>
            </a:r>
          </a:p>
          <a:p>
            <a:r>
              <a:rPr lang="nl-NL" smtClean="0"/>
              <a:t>context: way to measure performance of detection system: measure thermal excitation</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C5FB05-FE02-4804-B4BE-B02FC3246602}" type="slidenum">
              <a:rPr lang="nl-NL" smtClean="0">
                <a:solidFill>
                  <a:prstClr val="black"/>
                </a:solidFill>
                <a:latin typeface="Calibri"/>
              </a:rPr>
              <a:pPr/>
              <a:t>11</a:t>
            </a:fld>
            <a:endParaRPr lang="nl-NL" smtClean="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178719" y="686405"/>
            <a:ext cx="4500563" cy="3429000"/>
          </a:xfrm>
          <a:ln/>
        </p:spPr>
      </p:sp>
      <p:sp>
        <p:nvSpPr>
          <p:cNvPr id="139267" name="Notes Placeholder 2"/>
          <p:cNvSpPr>
            <a:spLocks noGrp="1"/>
          </p:cNvSpPr>
          <p:nvPr>
            <p:ph type="body" idx="1"/>
          </p:nvPr>
        </p:nvSpPr>
        <p:spPr>
          <a:xfrm>
            <a:off x="686099" y="4343704"/>
            <a:ext cx="5485804"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30" tIns="45715" rIns="91430" bIns="45715"/>
          <a:lstStyle/>
          <a:p>
            <a:pPr eaLnBrk="1" hangingPunct="1">
              <a:spcBef>
                <a:spcPct val="0"/>
              </a:spcBef>
            </a:pPr>
            <a:endParaRPr lang="it-IT"/>
          </a:p>
        </p:txBody>
      </p:sp>
      <p:sp>
        <p:nvSpPr>
          <p:cNvPr id="7172" name="Slide Number Placeholder 3"/>
          <p:cNvSpPr txBox="1">
            <a:spLocks noGrp="1"/>
          </p:cNvSpPr>
          <p:nvPr/>
        </p:nvSpPr>
        <p:spPr bwMode="auto">
          <a:xfrm>
            <a:off x="3884414" y="8685895"/>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66788">
              <a:defRPr sz="4000">
                <a:solidFill>
                  <a:schemeClr val="tx1"/>
                </a:solidFill>
                <a:latin typeface="Arial" charset="0"/>
                <a:ea typeface="ＭＳ Ｐゴシック" charset="0"/>
              </a:defRPr>
            </a:lvl1pPr>
            <a:lvl2pPr marL="785813" indent="-303213" defTabSz="966788">
              <a:defRPr sz="4000">
                <a:solidFill>
                  <a:schemeClr val="tx1"/>
                </a:solidFill>
                <a:latin typeface="Arial" charset="0"/>
                <a:ea typeface="ＭＳ Ｐゴシック" charset="0"/>
              </a:defRPr>
            </a:lvl2pPr>
            <a:lvl3pPr marL="1208088" indent="-241300" defTabSz="966788">
              <a:defRPr sz="4000">
                <a:solidFill>
                  <a:schemeClr val="tx1"/>
                </a:solidFill>
                <a:latin typeface="Arial" charset="0"/>
                <a:ea typeface="ＭＳ Ｐゴシック" charset="0"/>
              </a:defRPr>
            </a:lvl3pPr>
            <a:lvl4pPr marL="1692275" indent="-242888" defTabSz="966788">
              <a:defRPr sz="4000">
                <a:solidFill>
                  <a:schemeClr val="tx1"/>
                </a:solidFill>
                <a:latin typeface="Arial" charset="0"/>
                <a:ea typeface="ＭＳ Ｐゴシック" charset="0"/>
              </a:defRPr>
            </a:lvl4pPr>
            <a:lvl5pPr marL="2174875" indent="-241300" defTabSz="966788">
              <a:defRPr sz="4000">
                <a:solidFill>
                  <a:schemeClr val="tx1"/>
                </a:solidFill>
                <a:latin typeface="Arial" charset="0"/>
                <a:ea typeface="ＭＳ Ｐゴシック" charset="0"/>
              </a:defRPr>
            </a:lvl5pPr>
            <a:lvl6pPr marL="2632075" indent="-241300" algn="ctr" defTabSz="966788" eaLnBrk="0" fontAlgn="base" hangingPunct="0">
              <a:spcBef>
                <a:spcPct val="0"/>
              </a:spcBef>
              <a:spcAft>
                <a:spcPct val="0"/>
              </a:spcAft>
              <a:defRPr sz="4000">
                <a:solidFill>
                  <a:schemeClr val="tx1"/>
                </a:solidFill>
                <a:latin typeface="Arial" charset="0"/>
                <a:ea typeface="ＭＳ Ｐゴシック" charset="0"/>
              </a:defRPr>
            </a:lvl6pPr>
            <a:lvl7pPr marL="3089275" indent="-241300" algn="ctr" defTabSz="966788" eaLnBrk="0" fontAlgn="base" hangingPunct="0">
              <a:spcBef>
                <a:spcPct val="0"/>
              </a:spcBef>
              <a:spcAft>
                <a:spcPct val="0"/>
              </a:spcAft>
              <a:defRPr sz="4000">
                <a:solidFill>
                  <a:schemeClr val="tx1"/>
                </a:solidFill>
                <a:latin typeface="Arial" charset="0"/>
                <a:ea typeface="ＭＳ Ｐゴシック" charset="0"/>
              </a:defRPr>
            </a:lvl7pPr>
            <a:lvl8pPr marL="3546475" indent="-241300" algn="ctr" defTabSz="966788" eaLnBrk="0" fontAlgn="base" hangingPunct="0">
              <a:spcBef>
                <a:spcPct val="0"/>
              </a:spcBef>
              <a:spcAft>
                <a:spcPct val="0"/>
              </a:spcAft>
              <a:defRPr sz="4000">
                <a:solidFill>
                  <a:schemeClr val="tx1"/>
                </a:solidFill>
                <a:latin typeface="Arial" charset="0"/>
                <a:ea typeface="ＭＳ Ｐゴシック" charset="0"/>
              </a:defRPr>
            </a:lvl8pPr>
            <a:lvl9pPr marL="4003675" indent="-241300" algn="ctr" defTabSz="966788" eaLnBrk="0" fontAlgn="base" hangingPunct="0">
              <a:spcBef>
                <a:spcPct val="0"/>
              </a:spcBef>
              <a:spcAft>
                <a:spcPct val="0"/>
              </a:spcAft>
              <a:defRPr sz="4000">
                <a:solidFill>
                  <a:schemeClr val="tx1"/>
                </a:solidFill>
                <a:latin typeface="Arial" charset="0"/>
                <a:ea typeface="ＭＳ Ｐゴシック" charset="0"/>
              </a:defRPr>
            </a:lvl9pPr>
          </a:lstStyle>
          <a:p>
            <a:pPr algn="r" fontAlgn="base">
              <a:spcBef>
                <a:spcPct val="0"/>
              </a:spcBef>
              <a:spcAft>
                <a:spcPct val="0"/>
              </a:spcAft>
            </a:pPr>
            <a:fld id="{533E9065-4DE0-C546-ACD1-FBF18E2CB3F5}" type="slidenum">
              <a:rPr lang="en-US" sz="1300">
                <a:solidFill>
                  <a:prstClr val="black"/>
                </a:solidFill>
                <a:latin typeface="Calibri" charset="0"/>
                <a:cs typeface="ＭＳ Ｐゴシック" charset="0"/>
              </a:rPr>
              <a:pPr algn="r" fontAlgn="base">
                <a:spcBef>
                  <a:spcPct val="0"/>
                </a:spcBef>
                <a:spcAft>
                  <a:spcPct val="0"/>
                </a:spcAft>
              </a:pPr>
              <a:t>18</a:t>
            </a:fld>
            <a:endParaRPr lang="en-US" sz="1300">
              <a:solidFill>
                <a:prstClr val="black"/>
              </a:solidFill>
              <a:latin typeface="Calibri"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7172" name="Slide Number Placeholder 3"/>
          <p:cNvSpPr>
            <a:spLocks noGrp="1"/>
          </p:cNvSpPr>
          <p:nvPr>
            <p:ph type="sldNum" sz="quarter" idx="5"/>
          </p:nvPr>
        </p:nvSpPr>
        <p:spPr bwMode="auto">
          <a:ln>
            <a:miter lim="800000"/>
            <a:headEnd/>
            <a:tailEnd/>
          </a:ln>
        </p:spPr>
        <p:txBody>
          <a:bodyPr/>
          <a:lstStyle/>
          <a:p>
            <a:fld id="{3A05F879-DC60-42D0-A5B1-4B9776CB2FAF}" type="slidenum">
              <a:rPr lang="en-US">
                <a:solidFill>
                  <a:prstClr val="black"/>
                </a:solidFill>
                <a:latin typeface="Calibri"/>
              </a:rPr>
              <a:pPr/>
              <a:t>20</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Do not explain the piezo knobs</a:t>
            </a:r>
          </a:p>
          <a:p>
            <a:endParaRPr lang="nl-NL"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72F297-0C2F-4E32-9EF3-FBB2FCA7638A}" type="slidenum">
              <a:rPr lang="nl-NL" smtClean="0">
                <a:solidFill>
                  <a:prstClr val="black"/>
                </a:solidFill>
                <a:latin typeface="Calibri"/>
              </a:rPr>
              <a:pPr/>
              <a:t>21</a:t>
            </a:fld>
            <a:endParaRPr lang="nl-NL" smtClean="0">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mtClean="0"/>
              <a:t>Merge with next slide, move this to questions.</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ADEE52-A43E-480F-8611-B1C6028BABF1}" type="slidenum">
              <a:rPr lang="nl-NL" smtClean="0">
                <a:solidFill>
                  <a:prstClr val="black"/>
                </a:solidFill>
                <a:latin typeface="Calibri"/>
              </a:rPr>
              <a:pPr/>
              <a:t>22</a:t>
            </a:fld>
            <a:endParaRPr lang="nl-NL" smtClean="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3AEFE8-53A8-AB42-A8B7-CAF1297888FD}" type="slidenum">
              <a:rPr lang="nl-NL" smtClean="0">
                <a:solidFill>
                  <a:prstClr val="black"/>
                </a:solidFill>
                <a:latin typeface="Calibri"/>
              </a:rPr>
              <a:pPr/>
              <a:t>30</a:t>
            </a:fld>
            <a:endParaRPr lang="nl-NL">
              <a:solidFill>
                <a:prstClr val="black"/>
              </a:solidFill>
              <a:latin typeface="Calibri"/>
            </a:endParaRPr>
          </a:p>
        </p:txBody>
      </p:sp>
    </p:spTree>
    <p:extLst>
      <p:ext uri="{BB962C8B-B14F-4D97-AF65-F5344CB8AC3E}">
        <p14:creationId xmlns:p14="http://schemas.microsoft.com/office/powerpoint/2010/main" val="422749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DDEFC6-FAAD-40BA-8093-AC1A40D824B1}" type="datetimeFigureOut">
              <a:rPr lang="en-US" smtClean="0"/>
              <a:pPr/>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DDEFC6-FAAD-40BA-8093-AC1A40D824B1}" type="datetimeFigureOut">
              <a:rPr lang="en-US" smtClean="0"/>
              <a:pPr/>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B73AD7-4B39-FD4D-A926-9F800A948852}"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17068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142328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182587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66333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5215373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Tijdelijke aanduiding voor dianummer 8"/>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853515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Tijdelijke aanduiding voor dianummer 4"/>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145903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Tijdelijke aanduiding voor dianummer 3"/>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756253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479421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29042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DDEFC6-FAAD-40BA-8093-AC1A40D824B1}" type="datetimeFigureOut">
              <a:rPr lang="en-US" smtClean="0"/>
              <a:pPr/>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0036116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5BEED0-1831-E942-B6B2-5CA592E6639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D14D0F26-CE04-A443-A82A-5A1272D28FAD}"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3378206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799187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6311737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4456045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7743019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Tijdelijke aanduiding voor dianummer 8"/>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1774889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Tijdelijke aanduiding voor dianummer 4"/>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6815379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Tijdelijke aanduiding voor dianummer 3"/>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1255852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61476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86C9-F759-48F6-A1B1-48C66A2964FA}"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449019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8899022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3FD70D-54D2-204D-809A-E465A97781BC}"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CC3E6C0-5B84-3D48-9DE9-4B5F98CC0EC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0943149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027D1B-E220-5940-9514-49959F69FF0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86239662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748ACD-7EA0-4841-BAF7-5855891B27E7}"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2956499"/>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3A27FB-D866-274A-BBC0-FE44096E689E}"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17244678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B28BF4-55F1-D343-8E5A-CB3F8278510E}"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46181743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4394CE-5C47-E94B-97A0-7BE38999341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8768240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034FFD-70BB-FD40-9881-595A83D034E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98683747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DFCDAF-6610-2D44-BEE8-CEF51F67CB5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59646847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98771C-4A03-4012-93DC-00E1D347B383}"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5F2DF-4FB4-BF40-A8AF-AD6B7D9F10C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2896838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EFE59-37F7-FB45-9A66-3727301A606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61452885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62D99-0F6F-5C4B-9511-98F8CD685AA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29245910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62E275-1378-324F-8376-A23624ADA6A6}"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57309796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B7E8678-F535-7445-AEDC-E86A047C892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92156759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4A8859-BF14-4046-8795-0D231B12B5BC}"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861988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2BF71-DD10-FF4D-AB31-7C5CFBBF39F8}"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469863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F1E64-09DD-294F-9486-A6BE36051F54}"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178393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5194F-6195-3C46-AC4B-0E1C3771B28D}"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213275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A2F68D-37AC-9147-9037-59117FCA583F}"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916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A19325-DA38-43F3-8AFA-5924502CCCF7}"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963B90-D00A-BB43-BCB4-A0FF3E62A11B}"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004025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6DD3FA-7DD3-0345-8808-CAA661D4B1A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44633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DE6BC-805E-304C-B2D0-278D5E643BC7}"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51537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0A14BD-C952-7B44-8D77-1FF6F7BC533A}"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3490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52CF0-53C1-934D-A0A5-CE7EB076D0D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13077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B73AD7-4B39-FD4D-A926-9F800A948852}"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575072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4A8859-BF14-4046-8795-0D231B12B5BC}"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395486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2BF71-DD10-FF4D-AB31-7C5CFBBF39F8}"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62226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F1E64-09DD-294F-9486-A6BE36051F54}"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457240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5194F-6195-3C46-AC4B-0E1C3771B28D}"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53104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727A89-A54D-4D01-B273-A915B4BF61CB}"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A2F68D-37AC-9147-9037-59117FCA583F}"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1612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963B90-D00A-BB43-BCB4-A0FF3E62A11B}"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473370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6DD3FA-7DD3-0345-8808-CAA661D4B1A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493314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DE6BC-805E-304C-B2D0-278D5E643BC7}"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808734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0A14BD-C952-7B44-8D77-1FF6F7BC533A}"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90136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52CF0-53C1-934D-A0A5-CE7EB076D0D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922463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B73AD7-4B39-FD4D-A926-9F800A948852}"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025191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5" name="Tijdelijke aanduiding voor voettekst 4"/>
          <p:cNvSpPr>
            <a:spLocks noGrp="1"/>
          </p:cNvSpPr>
          <p:nvPr>
            <p:ph type="ftr" sz="quarter" idx="11"/>
          </p:nvPr>
        </p:nvSpPr>
        <p:spPr/>
        <p:txBody>
          <a:bodyPr/>
          <a:lstStyle/>
          <a:p>
            <a:endParaRPr lang="nl-NL">
              <a:solidFill>
                <a:srgbClr val="FFFFFF">
                  <a:tint val="75000"/>
                </a:srgbClr>
              </a:solidFill>
              <a:latin typeface="Arial"/>
            </a:endParaRPr>
          </a:p>
        </p:txBody>
      </p:sp>
      <p:sp>
        <p:nvSpPr>
          <p:cNvPr id="6" name="Tijdelijke aanduiding voor dianummer 5"/>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29429829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5" name="Tijdelijke aanduiding voor voettekst 4"/>
          <p:cNvSpPr>
            <a:spLocks noGrp="1"/>
          </p:cNvSpPr>
          <p:nvPr>
            <p:ph type="ftr" sz="quarter" idx="11"/>
          </p:nvPr>
        </p:nvSpPr>
        <p:spPr/>
        <p:txBody>
          <a:bodyPr/>
          <a:lstStyle/>
          <a:p>
            <a:endParaRPr lang="nl-NL">
              <a:solidFill>
                <a:srgbClr val="FFFFFF">
                  <a:tint val="75000"/>
                </a:srgbClr>
              </a:solidFill>
              <a:latin typeface="Arial"/>
            </a:endParaRPr>
          </a:p>
        </p:txBody>
      </p:sp>
      <p:sp>
        <p:nvSpPr>
          <p:cNvPr id="6" name="Tijdelijke aanduiding voor dianummer 5"/>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29554655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5" name="Tijdelijke aanduiding voor voettekst 4"/>
          <p:cNvSpPr>
            <a:spLocks noGrp="1"/>
          </p:cNvSpPr>
          <p:nvPr>
            <p:ph type="ftr" sz="quarter" idx="11"/>
          </p:nvPr>
        </p:nvSpPr>
        <p:spPr/>
        <p:txBody>
          <a:bodyPr/>
          <a:lstStyle/>
          <a:p>
            <a:endParaRPr lang="nl-NL">
              <a:solidFill>
                <a:srgbClr val="FFFFFF">
                  <a:tint val="75000"/>
                </a:srgbClr>
              </a:solidFill>
              <a:latin typeface="Arial"/>
            </a:endParaRPr>
          </a:p>
        </p:txBody>
      </p:sp>
      <p:sp>
        <p:nvSpPr>
          <p:cNvPr id="6" name="Tijdelijke aanduiding voor dianummer 5"/>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295995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3357EF-6B6F-4E56-B23D-D1E23165764B}"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6" name="Tijdelijke aanduiding voor voettekst 5"/>
          <p:cNvSpPr>
            <a:spLocks noGrp="1"/>
          </p:cNvSpPr>
          <p:nvPr>
            <p:ph type="ftr" sz="quarter" idx="11"/>
          </p:nvPr>
        </p:nvSpPr>
        <p:spPr/>
        <p:txBody>
          <a:bodyPr/>
          <a:lstStyle/>
          <a:p>
            <a:endParaRPr lang="nl-NL">
              <a:solidFill>
                <a:srgbClr val="FFFFFF">
                  <a:tint val="75000"/>
                </a:srgbClr>
              </a:solidFill>
              <a:latin typeface="Arial"/>
            </a:endParaRPr>
          </a:p>
        </p:txBody>
      </p:sp>
      <p:sp>
        <p:nvSpPr>
          <p:cNvPr id="7" name="Tijdelijke aanduiding voor dianummer 6"/>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42601617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8" name="Tijdelijke aanduiding voor voettekst 7"/>
          <p:cNvSpPr>
            <a:spLocks noGrp="1"/>
          </p:cNvSpPr>
          <p:nvPr>
            <p:ph type="ftr" sz="quarter" idx="11"/>
          </p:nvPr>
        </p:nvSpPr>
        <p:spPr/>
        <p:txBody>
          <a:bodyPr/>
          <a:lstStyle/>
          <a:p>
            <a:endParaRPr lang="nl-NL">
              <a:solidFill>
                <a:srgbClr val="FFFFFF">
                  <a:tint val="75000"/>
                </a:srgbClr>
              </a:solidFill>
              <a:latin typeface="Arial"/>
            </a:endParaRPr>
          </a:p>
        </p:txBody>
      </p:sp>
      <p:sp>
        <p:nvSpPr>
          <p:cNvPr id="9" name="Tijdelijke aanduiding voor dianummer 8"/>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35336551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4" name="Tijdelijke aanduiding voor voettekst 3"/>
          <p:cNvSpPr>
            <a:spLocks noGrp="1"/>
          </p:cNvSpPr>
          <p:nvPr>
            <p:ph type="ftr" sz="quarter" idx="11"/>
          </p:nvPr>
        </p:nvSpPr>
        <p:spPr/>
        <p:txBody>
          <a:bodyPr/>
          <a:lstStyle/>
          <a:p>
            <a:endParaRPr lang="nl-NL">
              <a:solidFill>
                <a:srgbClr val="FFFFFF">
                  <a:tint val="75000"/>
                </a:srgbClr>
              </a:solidFill>
              <a:latin typeface="Arial"/>
            </a:endParaRPr>
          </a:p>
        </p:txBody>
      </p:sp>
      <p:sp>
        <p:nvSpPr>
          <p:cNvPr id="5" name="Tijdelijke aanduiding voor dianummer 4"/>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41807764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3" name="Tijdelijke aanduiding voor voettekst 2"/>
          <p:cNvSpPr>
            <a:spLocks noGrp="1"/>
          </p:cNvSpPr>
          <p:nvPr>
            <p:ph type="ftr" sz="quarter" idx="11"/>
          </p:nvPr>
        </p:nvSpPr>
        <p:spPr/>
        <p:txBody>
          <a:bodyPr/>
          <a:lstStyle/>
          <a:p>
            <a:endParaRPr lang="nl-NL">
              <a:solidFill>
                <a:srgbClr val="FFFFFF">
                  <a:tint val="75000"/>
                </a:srgbClr>
              </a:solidFill>
              <a:latin typeface="Arial"/>
            </a:endParaRPr>
          </a:p>
        </p:txBody>
      </p:sp>
      <p:sp>
        <p:nvSpPr>
          <p:cNvPr id="4" name="Tijdelijke aanduiding voor dianummer 3"/>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4163170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6" name="Tijdelijke aanduiding voor voettekst 5"/>
          <p:cNvSpPr>
            <a:spLocks noGrp="1"/>
          </p:cNvSpPr>
          <p:nvPr>
            <p:ph type="ftr" sz="quarter" idx="11"/>
          </p:nvPr>
        </p:nvSpPr>
        <p:spPr/>
        <p:txBody>
          <a:bodyPr/>
          <a:lstStyle/>
          <a:p>
            <a:endParaRPr lang="nl-NL">
              <a:solidFill>
                <a:srgbClr val="FFFFFF">
                  <a:tint val="75000"/>
                </a:srgbClr>
              </a:solidFill>
              <a:latin typeface="Arial"/>
            </a:endParaRPr>
          </a:p>
        </p:txBody>
      </p:sp>
      <p:sp>
        <p:nvSpPr>
          <p:cNvPr id="7" name="Tijdelijke aanduiding voor dianummer 6"/>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10355546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6" name="Tijdelijke aanduiding voor voettekst 5"/>
          <p:cNvSpPr>
            <a:spLocks noGrp="1"/>
          </p:cNvSpPr>
          <p:nvPr>
            <p:ph type="ftr" sz="quarter" idx="11"/>
          </p:nvPr>
        </p:nvSpPr>
        <p:spPr/>
        <p:txBody>
          <a:bodyPr/>
          <a:lstStyle/>
          <a:p>
            <a:endParaRPr lang="nl-NL">
              <a:solidFill>
                <a:srgbClr val="FFFFFF">
                  <a:tint val="75000"/>
                </a:srgbClr>
              </a:solidFill>
              <a:latin typeface="Arial"/>
            </a:endParaRPr>
          </a:p>
        </p:txBody>
      </p:sp>
      <p:sp>
        <p:nvSpPr>
          <p:cNvPr id="7" name="Tijdelijke aanduiding voor dianummer 6"/>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7249222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5" name="Tijdelijke aanduiding voor voettekst 4"/>
          <p:cNvSpPr>
            <a:spLocks noGrp="1"/>
          </p:cNvSpPr>
          <p:nvPr>
            <p:ph type="ftr" sz="quarter" idx="11"/>
          </p:nvPr>
        </p:nvSpPr>
        <p:spPr/>
        <p:txBody>
          <a:bodyPr/>
          <a:lstStyle/>
          <a:p>
            <a:endParaRPr lang="nl-NL">
              <a:solidFill>
                <a:srgbClr val="FFFFFF">
                  <a:tint val="75000"/>
                </a:srgbClr>
              </a:solidFill>
              <a:latin typeface="Arial"/>
            </a:endParaRPr>
          </a:p>
        </p:txBody>
      </p:sp>
      <p:sp>
        <p:nvSpPr>
          <p:cNvPr id="6" name="Tijdelijke aanduiding voor dianummer 5"/>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18456576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5" name="Tijdelijke aanduiding voor voettekst 4"/>
          <p:cNvSpPr>
            <a:spLocks noGrp="1"/>
          </p:cNvSpPr>
          <p:nvPr>
            <p:ph type="ftr" sz="quarter" idx="11"/>
          </p:nvPr>
        </p:nvSpPr>
        <p:spPr/>
        <p:txBody>
          <a:bodyPr/>
          <a:lstStyle/>
          <a:p>
            <a:endParaRPr lang="nl-NL">
              <a:solidFill>
                <a:srgbClr val="FFFFFF">
                  <a:tint val="75000"/>
                </a:srgbClr>
              </a:solidFill>
              <a:latin typeface="Arial"/>
            </a:endParaRPr>
          </a:p>
        </p:txBody>
      </p:sp>
      <p:sp>
        <p:nvSpPr>
          <p:cNvPr id="6" name="Tijdelijke aanduiding voor dianummer 5"/>
          <p:cNvSpPr>
            <a:spLocks noGrp="1"/>
          </p:cNvSpPr>
          <p:nvPr>
            <p:ph type="sldNum" sz="quarter" idx="12"/>
          </p:nvPr>
        </p:nvSpPr>
        <p:spPr/>
        <p:txBody>
          <a:body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2163805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8023031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232497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20C43D-AFF9-4811-8C34-D50C19C64707}"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3755167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2518241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5809071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2985661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2741461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9196407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271795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9938402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884AD185-6C76-4615-BD97-4347232A0817}"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FBCC03-B7BA-4881-AEDF-73D062DE2C77}"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698113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532092F-62B5-4D9E-A0CD-28969853C8C0}"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A01B9E-A151-4717-BD8D-C86F59A99609}"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DDEFC6-FAAD-40BA-8093-AC1A40D824B1}" type="datetimeFigureOut">
              <a:rPr lang="en-US" smtClean="0"/>
              <a:pPr/>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74B96-EC0F-4001-9717-782C5F9F56AF}"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92B7B-E66F-4321-A75E-94F110718FE8}"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29AE3D-F166-4981-A4F1-472B3833964A}" type="slidenum">
              <a:rPr lang="en-US">
                <a:solidFill>
                  <a:srgbClr val="000000"/>
                </a:solidFill>
              </a:rPr>
              <a:pPr>
                <a:defRPr/>
              </a:pPr>
              <a:t>‹nr.›</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0ED4FA-8AC1-4D1F-8F2E-59B84E731C15}" type="slidenum">
              <a:rPr lang="nl-NL"/>
              <a:pPr>
                <a:defRPr/>
              </a:pPr>
              <a:t>‹nr.›</a:t>
            </a:fld>
            <a:endParaRPr lang="nl-N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05F2B8-8A0F-4E34-A9B6-A59B1B359C97}" type="slidenum">
              <a:rPr lang="nl-NL"/>
              <a:pPr>
                <a:defRPr/>
              </a:pPr>
              <a:t>‹nr.›</a:t>
            </a:fld>
            <a:endParaRPr lang="nl-NL"/>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BBFE50-26D3-4C2F-8253-C83EA12EDD78}" type="slidenum">
              <a:rPr lang="nl-NL"/>
              <a:pPr>
                <a:defRPr/>
              </a:pPr>
              <a:t>‹nr.›</a:t>
            </a:fld>
            <a:endParaRPr lang="nl-NL"/>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F915B0-B6D3-4967-8366-1FBFB229EF1E}" type="slidenum">
              <a:rPr lang="nl-NL"/>
              <a:pPr>
                <a:defRPr/>
              </a:pPr>
              <a:t>‹nr.›</a:t>
            </a:fld>
            <a:endParaRPr lang="nl-NL"/>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C6895F-83FF-4F1B-8D8F-784A0919CBEE}" type="slidenum">
              <a:rPr lang="nl-NL"/>
              <a:pPr>
                <a:defRPr/>
              </a:pPr>
              <a:t>‹nr.›</a:t>
            </a:fld>
            <a:endParaRPr lang="nl-NL"/>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C4B8CC-172B-4221-BF62-ECE0CE4AF963}" type="slidenum">
              <a:rPr lang="nl-NL"/>
              <a:pPr>
                <a:defRPr/>
              </a:pPr>
              <a:t>‹nr.›</a:t>
            </a:fld>
            <a:endParaRPr lang="nl-N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E7EFF6-7E1F-42A5-8CDB-C3EC6ABCEB28}"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DDEFC6-FAAD-40BA-8093-AC1A40D824B1}" type="datetimeFigureOut">
              <a:rPr lang="en-US" smtClean="0"/>
              <a:pPr/>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AD75-D0D8-45A6-AA5B-5ABF470ED63F}" type="slidenum">
              <a:rPr lang="nl-NL"/>
              <a:pPr>
                <a:defRPr/>
              </a:pPr>
              <a:t>‹nr.›</a:t>
            </a:fld>
            <a:endParaRPr lang="nl-NL"/>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ACE259-FD3B-4D38-BC66-9990B803664E}" type="slidenum">
              <a:rPr lang="nl-NL"/>
              <a:pPr>
                <a:defRPr/>
              </a:pPr>
              <a:t>‹nr.›</a:t>
            </a:fld>
            <a:endParaRPr lang="nl-NL"/>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0D02-F831-4FAC-A94C-F3E040F93A60}" type="slidenum">
              <a:rPr lang="nl-NL"/>
              <a:pPr>
                <a:defRPr/>
              </a:pPr>
              <a:t>‹nr.›</a:t>
            </a:fld>
            <a:endParaRPr lang="nl-NL"/>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92B6AA-F26B-4A28-AD40-16738BC299A6}" type="slidenum">
              <a:rPr lang="nl-NL"/>
              <a:pPr>
                <a:defRPr/>
              </a:pPr>
              <a:t>‹nr.›</a:t>
            </a:fld>
            <a:endParaRPr lang="nl-N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00FB14-2FE8-469A-BE9D-D3495C117929}" type="slidenum">
              <a:rPr lang="nl-NL"/>
              <a:pPr>
                <a:defRPr/>
              </a:pPr>
              <a:t>‹nr.›</a:t>
            </a:fld>
            <a:endParaRPr lang="nl-NL"/>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lvl1pPr>
              <a:defRPr/>
            </a:lvl1pPr>
          </a:lstStyle>
          <a:p>
            <a:pPr>
              <a:defRPr/>
            </a:pPr>
            <a:fld id="{BABEF8C8-111B-4437-B079-0520B32EA1E2}"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5C8B63C-DF16-4A13-B3D0-514A75390765}"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003727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pPr>
              <a:defRPr/>
            </a:pPr>
            <a:fld id="{09D5E255-0CCA-40F4-9CCA-6BB97FAF6E09}"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7684356-EE82-41AC-A6BF-CD68ED9AE8B0}"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210193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59359C-D2A3-48F8-95A6-063CF78DFB80}"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36B9D5E-02F3-4F2A-B2FE-8D72F0892A1C}"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478638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3"/>
          <p:cNvSpPr>
            <a:spLocks noGrp="1"/>
          </p:cNvSpPr>
          <p:nvPr>
            <p:ph type="dt" sz="half" idx="10"/>
          </p:nvPr>
        </p:nvSpPr>
        <p:spPr/>
        <p:txBody>
          <a:bodyPr/>
          <a:lstStyle>
            <a:lvl1pPr>
              <a:defRPr/>
            </a:lvl1pPr>
          </a:lstStyle>
          <a:p>
            <a:pPr>
              <a:defRPr/>
            </a:pPr>
            <a:fld id="{07CD6CE8-CA1A-4E4B-9A6C-EA33F869B41B}"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AD81110-972A-49E1-BF1C-B2FF4BA9F71D}"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546307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3"/>
          <p:cNvSpPr>
            <a:spLocks noGrp="1"/>
          </p:cNvSpPr>
          <p:nvPr>
            <p:ph type="dt" sz="half" idx="10"/>
          </p:nvPr>
        </p:nvSpPr>
        <p:spPr/>
        <p:txBody>
          <a:bodyPr/>
          <a:lstStyle>
            <a:lvl1pPr>
              <a:defRPr/>
            </a:lvl1pPr>
          </a:lstStyle>
          <a:p>
            <a:pPr>
              <a:defRPr/>
            </a:pPr>
            <a:fld id="{6853A2B9-177A-4D41-AB63-DE4FDD0BABEE}"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00DF3EC-F089-430D-B562-302B03699889}"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52663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DDEFC6-FAAD-40BA-8093-AC1A40D824B1}" type="datetimeFigureOut">
              <a:rPr lang="en-US" smtClean="0"/>
              <a:pPr/>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3"/>
          <p:cNvSpPr>
            <a:spLocks noGrp="1"/>
          </p:cNvSpPr>
          <p:nvPr>
            <p:ph type="dt" sz="half" idx="10"/>
          </p:nvPr>
        </p:nvSpPr>
        <p:spPr/>
        <p:txBody>
          <a:bodyPr/>
          <a:lstStyle>
            <a:lvl1pPr>
              <a:defRPr/>
            </a:lvl1pPr>
          </a:lstStyle>
          <a:p>
            <a:pPr>
              <a:defRPr/>
            </a:pPr>
            <a:fld id="{19149A66-EB9D-4CFE-B924-FC11BAD6CAEC}"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C6385C1B-126E-4142-A635-43DFA33509EC}"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720805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A9C635-4A41-4294-98D8-8CBA4F3CACFF}"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F88D764-B1F0-463D-84F4-13C949F14804}"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14900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D06A5C-8121-448B-9C3E-B7B7B004648C}"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83AF394-3338-4F68-9DFC-27B4B1024A12}"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805592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B2B430-72BB-4EAD-98CF-6D15CD9E8A2A}"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0AC9B4F-28D3-400D-99C3-E24CD00384D4}"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260977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pPr>
              <a:defRPr/>
            </a:pPr>
            <a:fld id="{ABD520D7-B5DE-4893-B7BF-86B210D578CB}"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766B784-A78B-49B8-983B-F575BD4AC62D}"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391162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pPr>
              <a:defRPr/>
            </a:pPr>
            <a:fld id="{C3F234A9-49BC-425B-A0CA-64025CFE8870}" type="datetimeFigureOut">
              <a:rPr lang="nl-NL">
                <a:solidFill>
                  <a:prstClr val="black">
                    <a:tint val="75000"/>
                  </a:prstClr>
                </a:solidFill>
                <a:latin typeface="Calibri"/>
              </a:rPr>
              <a:pPr>
                <a:defRPr/>
              </a:pPr>
              <a:t>5/22/13</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246DDB-19F5-4E2B-84C9-6B8FD9376AE1}" type="slidenum">
              <a:rPr lang="nl-NL">
                <a:solidFill>
                  <a:prstClr val="black">
                    <a:tint val="75000"/>
                  </a:prstClr>
                </a:solidFill>
                <a:latin typeface="Calibri"/>
              </a:rPr>
              <a:pPr>
                <a:def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6580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4A8859-BF14-4046-8795-0D231B12B5BC}"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50445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2BF71-DD10-FF4D-AB31-7C5CFBBF39F8}"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21786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F1E64-09DD-294F-9486-A6BE36051F54}"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89986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5194F-6195-3C46-AC4B-0E1C3771B28D}"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6738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DDEFC6-FAAD-40BA-8093-AC1A40D824B1}" type="datetimeFigureOut">
              <a:rPr lang="en-US" smtClean="0"/>
              <a:pPr/>
              <a:t>5/22/13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A2F68D-37AC-9147-9037-59117FCA583F}"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73490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963B90-D00A-BB43-BCB4-A0FF3E62A11B}"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28869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6DD3FA-7DD3-0345-8808-CAA661D4B1A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57839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DE6BC-805E-304C-B2D0-278D5E643BC7}"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91317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0A14BD-C952-7B44-8D77-1FF6F7BC533A}"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96827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52CF0-53C1-934D-A0A5-CE7EB076D0D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34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B73AD7-4B39-FD4D-A926-9F800A948852}"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24467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fld id="{FE70CC1E-B051-2E48-BA78-6AAB72BD7728}" type="datetimeFigureOut">
              <a:rPr lang="en-US"/>
              <a:pPr/>
              <a:t>5/22/13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fld id="{718BDE63-4AB6-F843-8BBE-E93E9DEBDB94}" type="slidenum">
              <a:rPr lang="en-US"/>
              <a:pPr/>
              <a:t>‹nr.›</a:t>
            </a:fld>
            <a:endParaRPr lang="en-US"/>
          </a:p>
        </p:txBody>
      </p:sp>
    </p:spTree>
    <p:extLst>
      <p:ext uri="{BB962C8B-B14F-4D97-AF65-F5344CB8AC3E}">
        <p14:creationId xmlns:p14="http://schemas.microsoft.com/office/powerpoint/2010/main" val="2569925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fld id="{88764726-537C-A942-9857-FB9B1768F64D}" type="datetimeFigureOut">
              <a:rPr lang="en-US"/>
              <a:pPr/>
              <a:t>5/22/13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fld id="{EFBF5448-C962-D64D-BF11-92BCC94F0BDA}" type="slidenum">
              <a:rPr lang="en-US"/>
              <a:pPr/>
              <a:t>‹nr.›</a:t>
            </a:fld>
            <a:endParaRPr lang="en-US"/>
          </a:p>
        </p:txBody>
      </p:sp>
    </p:spTree>
    <p:extLst>
      <p:ext uri="{BB962C8B-B14F-4D97-AF65-F5344CB8AC3E}">
        <p14:creationId xmlns:p14="http://schemas.microsoft.com/office/powerpoint/2010/main" val="2785768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fld id="{0C90C78D-FA8E-AB4A-8F90-29328B072099}" type="datetimeFigureOut">
              <a:rPr lang="en-US"/>
              <a:pPr/>
              <a:t>5/22/13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fld id="{6008EB69-41F4-3F49-A540-1C6E4F1F388D}" type="slidenum">
              <a:rPr lang="en-US"/>
              <a:pPr/>
              <a:t>‹nr.›</a:t>
            </a:fld>
            <a:endParaRPr lang="en-US"/>
          </a:p>
        </p:txBody>
      </p:sp>
    </p:spTree>
    <p:extLst>
      <p:ext uri="{BB962C8B-B14F-4D97-AF65-F5344CB8AC3E}">
        <p14:creationId xmlns:p14="http://schemas.microsoft.com/office/powerpoint/2010/main" val="300053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DDEFC6-FAAD-40BA-8093-AC1A40D824B1}" type="datetimeFigureOut">
              <a:rPr lang="en-US" smtClean="0"/>
              <a:pPr/>
              <a:t>5/22/13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fld id="{459E4CB0-0EE2-9D49-9EF9-DE229AE94930}" type="datetimeFigureOut">
              <a:rPr lang="en-US"/>
              <a:pPr/>
              <a:t>5/22/13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eaLnBrk="0" hangingPunct="0">
              <a:defRPr/>
            </a:lvl1pPr>
          </a:lstStyle>
          <a:p>
            <a:fld id="{43BA8069-4FE6-3240-9B85-6FB449AECB03}" type="slidenum">
              <a:rPr lang="en-US"/>
              <a:pPr/>
              <a:t>‹nr.›</a:t>
            </a:fld>
            <a:endParaRPr lang="en-US"/>
          </a:p>
        </p:txBody>
      </p:sp>
    </p:spTree>
    <p:extLst>
      <p:ext uri="{BB962C8B-B14F-4D97-AF65-F5344CB8AC3E}">
        <p14:creationId xmlns:p14="http://schemas.microsoft.com/office/powerpoint/2010/main" val="565300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fld id="{293CFCCD-48C2-944C-9EC1-689081AD55F1}" type="datetimeFigureOut">
              <a:rPr lang="en-US"/>
              <a:pPr/>
              <a:t>5/22/13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eaLnBrk="0" hangingPunct="0">
              <a:defRPr/>
            </a:lvl1pPr>
          </a:lstStyle>
          <a:p>
            <a:fld id="{D4D33537-B291-1044-BF9A-69E3C5649F5F}" type="slidenum">
              <a:rPr lang="en-US"/>
              <a:pPr/>
              <a:t>‹nr.›</a:t>
            </a:fld>
            <a:endParaRPr lang="en-US"/>
          </a:p>
        </p:txBody>
      </p:sp>
    </p:spTree>
    <p:extLst>
      <p:ext uri="{BB962C8B-B14F-4D97-AF65-F5344CB8AC3E}">
        <p14:creationId xmlns:p14="http://schemas.microsoft.com/office/powerpoint/2010/main" val="1529189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fld id="{5AC00B15-DDBF-224B-829F-9E495EB711B2}" type="datetimeFigureOut">
              <a:rPr lang="en-US"/>
              <a:pPr/>
              <a:t>5/22/13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eaLnBrk="0" hangingPunct="0">
              <a:defRPr/>
            </a:lvl1pPr>
          </a:lstStyle>
          <a:p>
            <a:fld id="{18DC3EB7-AFC4-9E47-89A2-765C6CA680E5}" type="slidenum">
              <a:rPr lang="en-US"/>
              <a:pPr/>
              <a:t>‹nr.›</a:t>
            </a:fld>
            <a:endParaRPr lang="en-US"/>
          </a:p>
        </p:txBody>
      </p:sp>
    </p:spTree>
    <p:extLst>
      <p:ext uri="{BB962C8B-B14F-4D97-AF65-F5344CB8AC3E}">
        <p14:creationId xmlns:p14="http://schemas.microsoft.com/office/powerpoint/2010/main" val="588093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fld id="{A0DFC64A-3C29-D442-9FC2-E5F7B2DAC551}" type="datetimeFigureOut">
              <a:rPr lang="en-US"/>
              <a:pPr/>
              <a:t>5/22/13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eaLnBrk="0" hangingPunct="0">
              <a:defRPr/>
            </a:lvl1pPr>
          </a:lstStyle>
          <a:p>
            <a:fld id="{65F44E7F-9BE0-9744-91E0-EC94E9371CBE}" type="slidenum">
              <a:rPr lang="en-US"/>
              <a:pPr/>
              <a:t>‹nr.›</a:t>
            </a:fld>
            <a:endParaRPr lang="en-US"/>
          </a:p>
        </p:txBody>
      </p:sp>
    </p:spTree>
    <p:extLst>
      <p:ext uri="{BB962C8B-B14F-4D97-AF65-F5344CB8AC3E}">
        <p14:creationId xmlns:p14="http://schemas.microsoft.com/office/powerpoint/2010/main" val="25408477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fld id="{BCE71F68-B4C0-774A-8ECE-1B48F023B391}" type="datetimeFigureOut">
              <a:rPr lang="en-US"/>
              <a:pPr/>
              <a:t>5/22/13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eaLnBrk="0" hangingPunct="0">
              <a:defRPr/>
            </a:lvl1pPr>
          </a:lstStyle>
          <a:p>
            <a:fld id="{DDBC8DEB-F005-DD43-97EA-76E46D82F05E}" type="slidenum">
              <a:rPr lang="en-US"/>
              <a:pPr/>
              <a:t>‹nr.›</a:t>
            </a:fld>
            <a:endParaRPr lang="en-US"/>
          </a:p>
        </p:txBody>
      </p:sp>
    </p:spTree>
    <p:extLst>
      <p:ext uri="{BB962C8B-B14F-4D97-AF65-F5344CB8AC3E}">
        <p14:creationId xmlns:p14="http://schemas.microsoft.com/office/powerpoint/2010/main" val="1229331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fld id="{34533E1D-B382-B04E-BD06-0D1AF3ECBE3B}" type="datetimeFigureOut">
              <a:rPr lang="en-US"/>
              <a:pPr/>
              <a:t>5/22/13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eaLnBrk="0" hangingPunct="0">
              <a:defRPr/>
            </a:lvl1pPr>
          </a:lstStyle>
          <a:p>
            <a:fld id="{1B48C0BB-887B-254E-A6E7-005E887DEBB6}" type="slidenum">
              <a:rPr lang="en-US"/>
              <a:pPr/>
              <a:t>‹nr.›</a:t>
            </a:fld>
            <a:endParaRPr lang="en-US"/>
          </a:p>
        </p:txBody>
      </p:sp>
    </p:spTree>
    <p:extLst>
      <p:ext uri="{BB962C8B-B14F-4D97-AF65-F5344CB8AC3E}">
        <p14:creationId xmlns:p14="http://schemas.microsoft.com/office/powerpoint/2010/main" val="556284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fld id="{A61E4D62-B4A4-8443-884E-565B79500A29}" type="datetimeFigureOut">
              <a:rPr lang="en-US"/>
              <a:pPr/>
              <a:t>5/22/13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fld id="{DDD19A3B-2CB8-3C4A-BBAB-EFEA921EE8A3}" type="slidenum">
              <a:rPr lang="en-US"/>
              <a:pPr/>
              <a:t>‹nr.›</a:t>
            </a:fld>
            <a:endParaRPr lang="en-US"/>
          </a:p>
        </p:txBody>
      </p:sp>
    </p:spTree>
    <p:extLst>
      <p:ext uri="{BB962C8B-B14F-4D97-AF65-F5344CB8AC3E}">
        <p14:creationId xmlns:p14="http://schemas.microsoft.com/office/powerpoint/2010/main" val="3322614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fld id="{8CAC84AB-D717-F946-BCD8-9F86809EEEB2}" type="datetimeFigureOut">
              <a:rPr lang="en-US"/>
              <a:pPr/>
              <a:t>5/22/13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fld id="{69E44EE9-E9BC-C24F-8C69-2E1CE02E7F8B}" type="slidenum">
              <a:rPr lang="en-US"/>
              <a:pPr/>
              <a:t>‹nr.›</a:t>
            </a:fld>
            <a:endParaRPr lang="en-US"/>
          </a:p>
        </p:txBody>
      </p:sp>
    </p:spTree>
    <p:extLst>
      <p:ext uri="{BB962C8B-B14F-4D97-AF65-F5344CB8AC3E}">
        <p14:creationId xmlns:p14="http://schemas.microsoft.com/office/powerpoint/2010/main" val="1664355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930260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65876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DEFC6-FAAD-40BA-8093-AC1A40D824B1}" type="datetimeFigureOut">
              <a:rPr lang="en-US" smtClean="0"/>
              <a:pPr/>
              <a:t>5/22/13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666547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858171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Tijdelijke aanduiding voor dianummer 8"/>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466801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Tijdelijke aanduiding voor dianummer 4"/>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749450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Tijdelijke aanduiding voor dianummer 3"/>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2880140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06502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415287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977549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C1125EE-050D-F848-92D6-6B9D28DB4A7D}" type="datetimeFigureOut">
              <a:rPr lang="nl-NL" smtClean="0">
                <a:solidFill>
                  <a:prstClr val="black">
                    <a:tint val="75000"/>
                  </a:prstClr>
                </a:solidFill>
                <a:latin typeface="Calibri"/>
              </a:rPr>
              <a:pPr/>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B2C3021F-1BD3-214B-9279-31971C59CB96}"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43459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812CBD-BCAC-AA4D-8FB2-CA542D0995D8}"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8429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DEFC6-FAAD-40BA-8093-AC1A40D824B1}" type="datetimeFigureOut">
              <a:rPr lang="en-US" smtClean="0"/>
              <a:pPr/>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D3F364-689A-4D44-9A52-72719897216D}"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845645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02DFC-0067-1643-B095-8BCF358E1918}"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239649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7A6A16-58B9-E24A-BB16-0F56AD81EA97}"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634461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6D2A70-9680-1949-BF93-557BB31F491D}"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933097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985E45-2D49-8643-8D48-202C252FD1B6}"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575690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E1CE0F-1C2C-5F45-ADF8-4DB5FE6CB130}"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310809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575326-8807-1D4E-8494-03046E820B69}"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152087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6D724F-000C-4545-9C65-42D42E218154}"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1182436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B8DBB-EB3A-334B-93FB-8A5BAF0702AC}"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355676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AC4525-A1AD-494B-A58A-92206A451311}"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46768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DEFC6-FAAD-40BA-8093-AC1A40D824B1}" type="datetimeFigureOut">
              <a:rPr lang="en-US" smtClean="0"/>
              <a:pPr/>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F8199-7DA3-4E8E-A7D6-A6C621389812}" type="slidenum">
              <a:rPr lang="en-US" smtClean="0"/>
              <a:pPr/>
              <a:t>‹nr.›</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4A8859-BF14-4046-8795-0D231B12B5BC}"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27893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2BF71-DD10-FF4D-AB31-7C5CFBBF39F8}"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301649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F1E64-09DD-294F-9486-A6BE36051F54}"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43912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5194F-6195-3C46-AC4B-0E1C3771B28D}"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73158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A2F68D-37AC-9147-9037-59117FCA583F}"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12293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963B90-D00A-BB43-BCB4-A0FF3E62A11B}"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560664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6DD3FA-7DD3-0345-8808-CAA661D4B1A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44306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DE6BC-805E-304C-B2D0-278D5E643BC7}"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32671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0A14BD-C952-7B44-8D77-1FF6F7BC533A}"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720498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52CF0-53C1-934D-A0A5-CE7EB076D0D9}" type="slidenum">
              <a:rPr lang="en-US">
                <a:solidFill>
                  <a:srgbClr val="000000"/>
                </a:solidFill>
                <a:latin typeface="Arial"/>
                <a:ea typeface="ＭＳ Ｐゴシック"/>
              </a:rPr>
              <a:pPr>
                <a:defRPr/>
              </a:pPr>
              <a:t>‹nr.›</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961873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6.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DEFC6-FAAD-40BA-8093-AC1A40D824B1}" type="datetimeFigureOut">
              <a:rPr lang="en-US" smtClean="0"/>
              <a:pPr/>
              <a:t>5/22/13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8199-7DA3-4E8E-A7D6-A6C621389812}"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15BEED0-1831-E942-B6B2-5CA592E6639C}" type="datetimeFigureOut">
              <a:rPr lang="nl-NL" smtClean="0">
                <a:solidFill>
                  <a:prstClr val="black">
                    <a:tint val="75000"/>
                  </a:prstClr>
                </a:solidFill>
                <a:latin typeface="Calibri"/>
              </a:rPr>
              <a:pPr defTabSz="457200"/>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14D0F26-CE04-A443-A82A-5A1272D28FAD}" type="slidenum">
              <a:rPr lang="nl-NL" smtClean="0">
                <a:solidFill>
                  <a:prstClr val="black">
                    <a:tint val="75000"/>
                  </a:prstClr>
                </a:solidFill>
                <a:latin typeface="Calibri"/>
              </a:rPr>
              <a:pPr defTabSz="457200"/>
              <a:t>‹nr.›</a:t>
            </a:fld>
            <a:endParaRPr lang="nl-NL">
              <a:solidFill>
                <a:prstClr val="black">
                  <a:tint val="75000"/>
                </a:prstClr>
              </a:solidFill>
              <a:latin typeface="Calibri"/>
            </a:endParaRPr>
          </a:p>
        </p:txBody>
      </p:sp>
    </p:spTree>
    <p:extLst>
      <p:ext uri="{BB962C8B-B14F-4D97-AF65-F5344CB8AC3E}">
        <p14:creationId xmlns:p14="http://schemas.microsoft.com/office/powerpoint/2010/main" val="5838967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C3FD70D-54D2-204D-809A-E465A97781BC}" type="datetimeFigureOut">
              <a:rPr lang="nl-NL" smtClean="0">
                <a:solidFill>
                  <a:prstClr val="black">
                    <a:tint val="75000"/>
                  </a:prstClr>
                </a:solidFill>
                <a:latin typeface="Calibri"/>
              </a:rPr>
              <a:pPr defTabSz="457200"/>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CC3E6C0-5B84-3D48-9DE9-4B5F98CC0EC7}" type="slidenum">
              <a:rPr lang="nl-NL" smtClean="0">
                <a:solidFill>
                  <a:prstClr val="black">
                    <a:tint val="75000"/>
                  </a:prstClr>
                </a:solidFill>
                <a:latin typeface="Calibri"/>
              </a:rPr>
              <a:pPr defTabSz="457200"/>
              <a:t>‹nr.›</a:t>
            </a:fld>
            <a:endParaRPr lang="nl-NL">
              <a:solidFill>
                <a:prstClr val="black">
                  <a:tint val="75000"/>
                </a:prstClr>
              </a:solidFill>
              <a:latin typeface="Calibri"/>
            </a:endParaRPr>
          </a:p>
        </p:txBody>
      </p:sp>
    </p:spTree>
    <p:extLst>
      <p:ext uri="{BB962C8B-B14F-4D97-AF65-F5344CB8AC3E}">
        <p14:creationId xmlns:p14="http://schemas.microsoft.com/office/powerpoint/2010/main" val="155896651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smtClean="0">
                <a:latin typeface="Times New Roman" charset="0"/>
                <a:cs typeface="+mn-cs"/>
              </a:defRPr>
            </a:lvl1pPr>
          </a:lstStyle>
          <a:p>
            <a:pPr eaLnBrk="0" fontAlgn="base" hangingPunct="0">
              <a:spcBef>
                <a:spcPct val="0"/>
              </a:spcBef>
              <a:spcAft>
                <a:spcPct val="0"/>
              </a:spcAft>
              <a:defRPr/>
            </a:pPr>
            <a:endParaRPr lang="nl-NL">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smtClean="0">
                <a:latin typeface="Times New Roman" charset="0"/>
                <a:cs typeface="+mn-cs"/>
              </a:defRPr>
            </a:lvl1pPr>
          </a:lstStyle>
          <a:p>
            <a:pPr eaLnBrk="0" fontAlgn="base" hangingPunct="0">
              <a:spcBef>
                <a:spcPct val="0"/>
              </a:spcBef>
              <a:spcAft>
                <a:spcPct val="0"/>
              </a:spcAft>
              <a:defRPr/>
            </a:pPr>
            <a:endParaRPr lang="nl-NL">
              <a:solidFill>
                <a:srgbClr val="000000"/>
              </a:solidFill>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smtClean="0">
                <a:latin typeface="Times New Roman" charset="0"/>
                <a:cs typeface="+mn-cs"/>
              </a:defRPr>
            </a:lvl1pPr>
          </a:lstStyle>
          <a:p>
            <a:pPr eaLnBrk="0" fontAlgn="base" hangingPunct="0">
              <a:spcBef>
                <a:spcPct val="0"/>
              </a:spcBef>
              <a:spcAft>
                <a:spcPct val="0"/>
              </a:spcAft>
              <a:defRPr/>
            </a:pPr>
            <a:fld id="{520D409C-B00C-A444-B87D-C2F8E7123D56}" type="slidenum">
              <a:rPr lang="en-US">
                <a:solidFill>
                  <a:srgbClr val="000000"/>
                </a:solidFill>
                <a:ea typeface="ＭＳ Ｐゴシック" charset="0"/>
              </a:rPr>
              <a:pPr eaLnBrk="0" fontAlgn="base" hangingPunct="0">
                <a:spcBef>
                  <a:spcPct val="0"/>
                </a:spcBef>
                <a:spcAft>
                  <a:spcPct val="0"/>
                </a:spcAft>
                <a:defRPr/>
              </a:pPr>
              <a:t>‹nr.›</a:t>
            </a:fld>
            <a:endParaRPr lang="en-US">
              <a:solidFill>
                <a:srgbClr val="000000"/>
              </a:solidFill>
              <a:ea typeface="ＭＳ Ｐゴシック" charset="0"/>
            </a:endParaRPr>
          </a:p>
        </p:txBody>
      </p:sp>
    </p:spTree>
    <p:extLst>
      <p:ext uri="{BB962C8B-B14F-4D97-AF65-F5344CB8AC3E}">
        <p14:creationId xmlns:p14="http://schemas.microsoft.com/office/powerpoint/2010/main" val="18223811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E5BC0"/>
            </a:gs>
            <a:gs pos="100000">
              <a:srgbClr val="0B0BA1"/>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fontAlgn="base">
              <a:spcBef>
                <a:spcPct val="0"/>
              </a:spcBef>
              <a:spcAft>
                <a:spcPct val="0"/>
              </a:spcAft>
              <a:defRPr/>
            </a:pPr>
            <a:fld id="{FA2C8A08-4C9F-AD44-88A8-CFAF37CB5F59}" type="slidenum">
              <a:rPr lang="en-US">
                <a:solidFill>
                  <a:srgbClr val="000000"/>
                </a:solidFill>
                <a:latin typeface="Arial" charset="0"/>
                <a:ea typeface="ＭＳ Ｐゴシック" charset="0"/>
              </a:rPr>
              <a:pPr fontAlgn="base">
                <a:spcBef>
                  <a:spcPct val="0"/>
                </a:spcBef>
                <a:spcAft>
                  <a:spcPct val="0"/>
                </a:spcAft>
                <a:defRPr/>
              </a:pPr>
              <a:t>‹nr.›</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6721950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E5BC0"/>
            </a:gs>
            <a:gs pos="100000">
              <a:srgbClr val="0B0BA1"/>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fontAlgn="base">
              <a:spcBef>
                <a:spcPct val="0"/>
              </a:spcBef>
              <a:spcAft>
                <a:spcPct val="0"/>
              </a:spcAft>
              <a:defRPr/>
            </a:pPr>
            <a:fld id="{FA2C8A08-4C9F-AD44-88A8-CFAF37CB5F59}" type="slidenum">
              <a:rPr lang="en-US">
                <a:solidFill>
                  <a:srgbClr val="000000"/>
                </a:solidFill>
                <a:latin typeface="Arial" charset="0"/>
                <a:ea typeface="ＭＳ Ｐゴシック" charset="0"/>
              </a:rPr>
              <a:pPr fontAlgn="base">
                <a:spcBef>
                  <a:spcPct val="0"/>
                </a:spcBef>
                <a:spcAft>
                  <a:spcPct val="0"/>
                </a:spcAft>
                <a:defRPr/>
              </a:pPr>
              <a:t>‹nr.›</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95822087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100000">
              <a:srgbClr val="1E243E"/>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D7170-84F4-4F23-A88A-55902ABA546A}" type="datetimeFigureOut">
              <a:rPr lang="nl-NL" smtClean="0">
                <a:solidFill>
                  <a:srgbClr val="FFFFFF">
                    <a:tint val="75000"/>
                  </a:srgbClr>
                </a:solidFill>
                <a:latin typeface="Arial"/>
              </a:rPr>
              <a:pPr/>
              <a:t>5/23/13</a:t>
            </a:fld>
            <a:endParaRPr lang="nl-NL">
              <a:solidFill>
                <a:srgbClr val="FFFFFF">
                  <a:tint val="75000"/>
                </a:srgbClr>
              </a:solidFill>
              <a:latin typeface="Aria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srgbClr val="FFFFFF">
                  <a:tint val="75000"/>
                </a:srgbClr>
              </a:solidFill>
              <a:latin typeface="Aria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3A5D7-B81F-4363-B194-A9573D4E69C9}" type="slidenum">
              <a:rPr lang="nl-NL" smtClean="0">
                <a:solidFill>
                  <a:srgbClr val="FFFFFF">
                    <a:tint val="75000"/>
                  </a:srgbClr>
                </a:solidFill>
                <a:latin typeface="Arial"/>
              </a:rPr>
              <a:pPr/>
              <a:t>‹nr.›</a:t>
            </a:fld>
            <a:endParaRPr lang="nl-NL">
              <a:solidFill>
                <a:srgbClr val="FFFFFF">
                  <a:tint val="75000"/>
                </a:srgbClr>
              </a:solidFill>
              <a:latin typeface="Arial"/>
            </a:endParaRPr>
          </a:p>
        </p:txBody>
      </p:sp>
    </p:spTree>
    <p:extLst>
      <p:ext uri="{BB962C8B-B14F-4D97-AF65-F5344CB8AC3E}">
        <p14:creationId xmlns:p14="http://schemas.microsoft.com/office/powerpoint/2010/main" val="105422557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AD185-6C76-4615-BD97-4347232A0817}" type="datetimeFigureOut">
              <a:rPr lang="nl-NL" smtClean="0">
                <a:solidFill>
                  <a:prstClr val="black">
                    <a:tint val="75000"/>
                  </a:prstClr>
                </a:solidFill>
                <a:latin typeface="Calibri"/>
                <a:ea typeface="ＭＳ Ｐゴシック" charset="0"/>
                <a:cs typeface="ＭＳ Ｐゴシック" charset="0"/>
              </a:rPr>
              <a:pPr/>
              <a:t>5/22/13</a:t>
            </a:fld>
            <a:endParaRPr lang="nl-NL">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CC03-B7BA-4881-AEDF-73D062DE2C77}" type="slidenum">
              <a:rPr lang="nl-NL" smtClean="0">
                <a:solidFill>
                  <a:prstClr val="black">
                    <a:tint val="75000"/>
                  </a:prstClr>
                </a:solidFill>
                <a:latin typeface="Calibri"/>
                <a:ea typeface="ＭＳ Ｐゴシック" charset="0"/>
                <a:cs typeface="ＭＳ Ｐゴシック" charset="0"/>
              </a:rPr>
              <a:pPr/>
              <a:t>‹nr.›</a:t>
            </a:fld>
            <a:endParaRPr lang="nl-NL">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9274673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E5BC0"/>
            </a:gs>
            <a:gs pos="100000">
              <a:srgbClr val="0B0BA1"/>
            </a:gs>
          </a:gsLst>
          <a:lin ang="189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1676C0D-D6E2-483E-BCDA-1EB82B2CCCBB}" type="slidenum">
              <a:rPr lang="en-US">
                <a:solidFill>
                  <a:srgbClr val="000000"/>
                </a:solidFill>
              </a:rPr>
              <a:pPr fontAlgn="base">
                <a:spcBef>
                  <a:spcPct val="0"/>
                </a:spcBef>
                <a:spcAft>
                  <a:spcPct val="0"/>
                </a:spcAft>
                <a:defRPr/>
              </a:pPr>
              <a:t>‹nr.›</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58F5573D-4181-4168-AEF0-D9B6332276BD}" type="slidenum">
              <a:rPr lang="nl-NL"/>
              <a:pPr fontAlgn="base">
                <a:spcBef>
                  <a:spcPct val="0"/>
                </a:spcBef>
                <a:spcAft>
                  <a:spcPct val="0"/>
                </a:spcAft>
                <a:defRPr/>
              </a:pPr>
              <a:t>‹nr.›</a:t>
            </a:fld>
            <a:endParaRPr lang="nl-N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l-NL" smtClean="0"/>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0DA5041-B22A-42D5-890F-BC63C115FC72}" type="datetimeFigureOut">
              <a:rPr lang="nl-NL">
                <a:solidFill>
                  <a:prstClr val="black">
                    <a:tint val="75000"/>
                  </a:prstClr>
                </a:solidFill>
                <a:latin typeface="Calibri"/>
                <a:ea typeface="ＭＳ Ｐゴシック" charset="0"/>
              </a:rPr>
              <a:pPr>
                <a:defRPr/>
              </a:pPr>
              <a:t>5/22/13</a:t>
            </a:fld>
            <a:endParaRPr lang="nl-NL">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l-NL">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56200C4-FA6E-41CF-8D7B-9A5CE5EB0296}" type="slidenum">
              <a:rPr lang="nl-NL">
                <a:solidFill>
                  <a:prstClr val="black">
                    <a:tint val="75000"/>
                  </a:prstClr>
                </a:solidFill>
                <a:latin typeface="Calibri"/>
                <a:ea typeface="ＭＳ Ｐゴシック" charset="0"/>
              </a:rPr>
              <a:pPr>
                <a:defRPr/>
              </a:pPr>
              <a:t>‹nr.›</a:t>
            </a:fld>
            <a:endParaRPr lang="nl-NL">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29119897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E5BC0"/>
            </a:gs>
            <a:gs pos="100000">
              <a:srgbClr val="0B0BA1"/>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fontAlgn="base">
              <a:spcBef>
                <a:spcPct val="0"/>
              </a:spcBef>
              <a:spcAft>
                <a:spcPct val="0"/>
              </a:spcAft>
              <a:defRPr/>
            </a:pPr>
            <a:fld id="{FA2C8A08-4C9F-AD44-88A8-CFAF37CB5F59}" type="slidenum">
              <a:rPr lang="en-US">
                <a:solidFill>
                  <a:srgbClr val="000000"/>
                </a:solidFill>
                <a:latin typeface="Arial" charset="0"/>
                <a:ea typeface="ＭＳ Ｐゴシック" charset="0"/>
              </a:rPr>
              <a:pPr fontAlgn="base">
                <a:spcBef>
                  <a:spcPct val="0"/>
                </a:spcBef>
                <a:spcAft>
                  <a:spcPct val="0"/>
                </a:spcAft>
                <a:defRPr/>
              </a:pPr>
              <a:t>‹nr.›</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2255389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latin typeface="Calibri" charset="0"/>
              </a:defRPr>
            </a:lvl1pPr>
          </a:lstStyle>
          <a:p>
            <a:pPr fontAlgn="base">
              <a:spcBef>
                <a:spcPct val="0"/>
              </a:spcBef>
              <a:spcAft>
                <a:spcPct val="0"/>
              </a:spcAft>
            </a:pPr>
            <a:fld id="{196D9ED1-B09C-454B-A227-43F3B7863AED}" type="datetimeFigureOut">
              <a:rPr lang="en-US" smtClean="0">
                <a:ea typeface="ＭＳ Ｐゴシック" charset="0"/>
                <a:cs typeface="ＭＳ Ｐゴシック" charset="0"/>
              </a:rPr>
              <a:pPr fontAlgn="base">
                <a:spcBef>
                  <a:spcPct val="0"/>
                </a:spcBef>
                <a:spcAft>
                  <a:spcPct val="0"/>
                </a:spcAft>
              </a:pPr>
              <a:t>5/22/13</a:t>
            </a:fld>
            <a:endParaRPr lang="en-US" smtClean="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en-US">
              <a:latin typeface="Calibri"/>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fontAlgn="base">
              <a:spcBef>
                <a:spcPct val="0"/>
              </a:spcBef>
              <a:spcAft>
                <a:spcPct val="0"/>
              </a:spcAft>
            </a:pPr>
            <a:fld id="{164F4901-1DC8-1444-8D6E-04ABD90580F8}" type="slidenum">
              <a:rPr lang="en-US" smtClean="0">
                <a:ea typeface="ＭＳ Ｐゴシック" charset="0"/>
                <a:cs typeface="ＭＳ Ｐゴシック" charset="0"/>
              </a:rPr>
              <a:pPr fontAlgn="base">
                <a:spcBef>
                  <a:spcPct val="0"/>
                </a:spcBef>
                <a:spcAft>
                  <a:spcPct val="0"/>
                </a:spcAft>
              </a:pPr>
              <a:t>‹nr.›</a:t>
            </a:fld>
            <a:endParaRPr lang="en-US" smtClean="0">
              <a:ea typeface="ＭＳ Ｐゴシック" charset="0"/>
              <a:cs typeface="ＭＳ Ｐゴシック" charset="0"/>
            </a:endParaRPr>
          </a:p>
        </p:txBody>
      </p:sp>
    </p:spTree>
    <p:extLst>
      <p:ext uri="{BB962C8B-B14F-4D97-AF65-F5344CB8AC3E}">
        <p14:creationId xmlns:p14="http://schemas.microsoft.com/office/powerpoint/2010/main" val="26594862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C1125EE-050D-F848-92D6-6B9D28DB4A7D}" type="datetimeFigureOut">
              <a:rPr lang="nl-NL" smtClean="0">
                <a:solidFill>
                  <a:prstClr val="black">
                    <a:tint val="75000"/>
                  </a:prstClr>
                </a:solidFill>
                <a:latin typeface="Calibri"/>
              </a:rPr>
              <a:pPr defTabSz="457200"/>
              <a:t>5/22/13</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2C3021F-1BD3-214B-9279-31971C59CB96}" type="slidenum">
              <a:rPr lang="nl-NL" smtClean="0">
                <a:solidFill>
                  <a:prstClr val="black">
                    <a:tint val="75000"/>
                  </a:prstClr>
                </a:solidFill>
                <a:latin typeface="Calibri"/>
              </a:rPr>
              <a:pPr defTabSz="457200"/>
              <a:t>‹nr.›</a:t>
            </a:fld>
            <a:endParaRPr lang="nl-NL">
              <a:solidFill>
                <a:prstClr val="black">
                  <a:tint val="75000"/>
                </a:prstClr>
              </a:solidFill>
              <a:latin typeface="Calibri"/>
            </a:endParaRPr>
          </a:p>
        </p:txBody>
      </p:sp>
    </p:spTree>
    <p:extLst>
      <p:ext uri="{BB962C8B-B14F-4D97-AF65-F5344CB8AC3E}">
        <p14:creationId xmlns:p14="http://schemas.microsoft.com/office/powerpoint/2010/main" val="27253560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E5BC0"/>
            </a:gs>
            <a:gs pos="100000">
              <a:srgbClr val="0B0BA1"/>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55DC3CC7-4D47-7548-8265-5C54A2217B0F}" type="slidenum">
              <a:rPr lang="en-US">
                <a:solidFill>
                  <a:srgbClr val="000000"/>
                </a:solidFill>
                <a:latin typeface="Arial" charset="0"/>
                <a:ea typeface="ＭＳ Ｐゴシック" charset="0"/>
              </a:rPr>
              <a:pPr fontAlgn="base">
                <a:spcBef>
                  <a:spcPct val="0"/>
                </a:spcBef>
                <a:spcAft>
                  <a:spcPct val="0"/>
                </a:spcAft>
                <a:defRPr/>
              </a:pPr>
              <a:t>‹nr.›</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93382828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E5BC0"/>
            </a:gs>
            <a:gs pos="100000">
              <a:srgbClr val="0B0BA1"/>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fontAlgn="base">
              <a:spcBef>
                <a:spcPct val="0"/>
              </a:spcBef>
              <a:spcAft>
                <a:spcPct val="0"/>
              </a:spcAft>
              <a:defRPr/>
            </a:pPr>
            <a:fld id="{FA2C8A08-4C9F-AD44-88A8-CFAF37CB5F59}" type="slidenum">
              <a:rPr lang="en-US">
                <a:solidFill>
                  <a:srgbClr val="000000"/>
                </a:solidFill>
                <a:latin typeface="Arial" charset="0"/>
                <a:ea typeface="ＭＳ Ｐゴシック" charset="0"/>
              </a:rPr>
              <a:pPr fontAlgn="base">
                <a:spcBef>
                  <a:spcPct val="0"/>
                </a:spcBef>
                <a:spcAft>
                  <a:spcPct val="0"/>
                </a:spcAft>
                <a:defRPr/>
              </a:pPr>
              <a:t>‹nr.›</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66981986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oleObject" Target="../embeddings/oleObject1.bin"/><Relationship Id="rId7" Type="http://schemas.openxmlformats.org/officeDocument/2006/relationships/image" Target="../media/image23.wmf"/><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4.png"/><Relationship Id="rId5" Type="http://schemas.openxmlformats.org/officeDocument/2006/relationships/oleObject" Target="../embeddings/oleObject2.bin"/><Relationship Id="rId6" Type="http://schemas.openxmlformats.org/officeDocument/2006/relationships/image" Target="../media/image23.wmf"/><Relationship Id="rId7"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47.xml"/><Relationship Id="rId6" Type="http://schemas.openxmlformats.org/officeDocument/2006/relationships/image" Target="../media/image27.png"/><Relationship Id="rId7" Type="http://schemas.openxmlformats.org/officeDocument/2006/relationships/image" Target="../media/image28.png"/><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7.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oleObject" Target="../embeddings/oleObject3.bin"/><Relationship Id="rId5" Type="http://schemas.openxmlformats.org/officeDocument/2006/relationships/image" Target="../media/image32.wmf"/><Relationship Id="rId1" Type="http://schemas.openxmlformats.org/officeDocument/2006/relationships/vmlDrawing" Target="../drawings/vmlDrawing3.vml"/><Relationship Id="rId2"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4.png"/><Relationship Id="rId3"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wmf"/><Relationship Id="rId1" Type="http://schemas.openxmlformats.org/officeDocument/2006/relationships/slideLayout" Target="../slideLayouts/slideLayout36.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image" Target="../media/image37.jpeg"/><Relationship Id="rId3" Type="http://schemas.openxmlformats.org/officeDocument/2006/relationships/image" Target="../media/image38.jpeg"/></Relationships>
</file>

<file path=ppt/slides/_rels/slide18.xml.rels><?xml version="1.0" encoding="UTF-8" standalone="yes"?>
<Relationships xmlns="http://schemas.openxmlformats.org/package/2006/relationships"><Relationship Id="rId11" Type="http://schemas.openxmlformats.org/officeDocument/2006/relationships/image" Target="../media/image42.wmf"/><Relationship Id="rId12" Type="http://schemas.openxmlformats.org/officeDocument/2006/relationships/oleObject" Target="../embeddings/oleObject8.bin"/><Relationship Id="rId13" Type="http://schemas.openxmlformats.org/officeDocument/2006/relationships/image" Target="../media/image43.wmf"/><Relationship Id="rId1" Type="http://schemas.openxmlformats.org/officeDocument/2006/relationships/vmlDrawing" Target="../drawings/vmlDrawing4.vml"/><Relationship Id="rId2" Type="http://schemas.openxmlformats.org/officeDocument/2006/relationships/slideLayout" Target="../slideLayouts/slideLayout58.xml"/><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39.wmf"/><Relationship Id="rId6" Type="http://schemas.openxmlformats.org/officeDocument/2006/relationships/oleObject" Target="../embeddings/oleObject5.bin"/><Relationship Id="rId7" Type="http://schemas.openxmlformats.org/officeDocument/2006/relationships/image" Target="../media/image40.wmf"/><Relationship Id="rId8" Type="http://schemas.openxmlformats.org/officeDocument/2006/relationships/oleObject" Target="../embeddings/oleObject6.bin"/><Relationship Id="rId9" Type="http://schemas.openxmlformats.org/officeDocument/2006/relationships/image" Target="../media/image41.wmf"/><Relationship Id="rId10"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9.bin"/><Relationship Id="rId5" Type="http://schemas.openxmlformats.org/officeDocument/2006/relationships/image" Target="../media/image51.wmf"/><Relationship Id="rId6" Type="http://schemas.openxmlformats.org/officeDocument/2006/relationships/oleObject" Target="../embeddings/oleObject10.bin"/><Relationship Id="rId7" Type="http://schemas.openxmlformats.org/officeDocument/2006/relationships/image" Target="../media/image52.wmf"/><Relationship Id="rId8" Type="http://schemas.openxmlformats.org/officeDocument/2006/relationships/image" Target="../media/image53.png"/><Relationship Id="rId1" Type="http://schemas.openxmlformats.org/officeDocument/2006/relationships/vmlDrawing" Target="../drawings/vmlDrawing5.vml"/><Relationship Id="rId2"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55.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63.xml"/><Relationship Id="rId2"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56.png"/><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58.png"/><Relationship Id="rId3"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120.png"/><Relationship Id="rId6" Type="http://schemas.openxmlformats.org/officeDocument/2006/relationships/image" Target="../media/image130.png"/><Relationship Id="rId7" Type="http://schemas.openxmlformats.org/officeDocument/2006/relationships/image" Target="../media/image140.png"/><Relationship Id="rId1" Type="http://schemas.openxmlformats.org/officeDocument/2006/relationships/slideLayout" Target="../slideLayouts/slideLayout163.xml"/><Relationship Id="rId2"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70.png"/><Relationship Id="rId5" Type="http://schemas.openxmlformats.org/officeDocument/2006/relationships/image" Target="../media/image180.png"/><Relationship Id="rId6" Type="http://schemas.openxmlformats.org/officeDocument/2006/relationships/image" Target="../media/image19.png"/><Relationship Id="rId7" Type="http://schemas.openxmlformats.org/officeDocument/2006/relationships/image" Target="../media/image200.png"/><Relationship Id="rId8" Type="http://schemas.openxmlformats.org/officeDocument/2006/relationships/image" Target="../media/image21.png"/><Relationship Id="rId1" Type="http://schemas.openxmlformats.org/officeDocument/2006/relationships/slideLayout" Target="../slideLayouts/slideLayout163.xml"/><Relationship Id="rId2" Type="http://schemas.openxmlformats.org/officeDocument/2006/relationships/image" Target="../media/image1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64.png"/><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xml"/><Relationship Id="rId3" Type="http://schemas.openxmlformats.org/officeDocument/2006/relationships/image" Target="../media/image6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6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1" Type="http://schemas.openxmlformats.org/officeDocument/2006/relationships/slideLayout" Target="../slideLayouts/slideLayout140.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4.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78.png"/><Relationship Id="rId3"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80.png"/><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76.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40.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77.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2.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wmf"/><Relationship Id="rId1" Type="http://schemas.openxmlformats.org/officeDocument/2006/relationships/slideLayout" Target="../slideLayouts/slideLayout29.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21.xml"/><Relationship Id="rId3" Type="http://schemas.openxmlformats.org/officeDocument/2006/relationships/image" Target="../media/image36.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jpe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60" y="285728"/>
            <a:ext cx="8858280" cy="1470025"/>
          </a:xfrm>
        </p:spPr>
        <p:txBody>
          <a:bodyPr>
            <a:normAutofit fontScale="90000"/>
          </a:bodyPr>
          <a:lstStyle/>
          <a:p>
            <a:r>
              <a:rPr lang="is-IS" sz="3600" dirty="0"/>
              <a:t>Quantum state reduction - </a:t>
            </a:r>
            <a:br>
              <a:rPr lang="is-IS" sz="3600" dirty="0"/>
            </a:br>
            <a:r>
              <a:rPr lang="en-US" sz="3600" dirty="0" smtClean="0"/>
              <a:t>Quantum </a:t>
            </a:r>
            <a:r>
              <a:rPr lang="en-US" sz="3600" dirty="0"/>
              <a:t>Mechanics meets General Relativity in </a:t>
            </a:r>
            <a:r>
              <a:rPr lang="en-US" sz="3600" dirty="0" err="1"/>
              <a:t>Nanoscale</a:t>
            </a:r>
            <a:r>
              <a:rPr lang="en-US" sz="3600" dirty="0"/>
              <a:t> Experiments</a:t>
            </a:r>
          </a:p>
        </p:txBody>
      </p:sp>
      <p:sp>
        <p:nvSpPr>
          <p:cNvPr id="3" name="Subtitle 2"/>
          <p:cNvSpPr>
            <a:spLocks noGrp="1"/>
          </p:cNvSpPr>
          <p:nvPr>
            <p:ph type="subTitle" idx="1"/>
          </p:nvPr>
        </p:nvSpPr>
        <p:spPr>
          <a:xfrm>
            <a:off x="1371600" y="2636912"/>
            <a:ext cx="6400800" cy="3935360"/>
          </a:xfrm>
        </p:spPr>
        <p:txBody>
          <a:bodyPr>
            <a:normAutofit/>
          </a:bodyPr>
          <a:lstStyle/>
          <a:p>
            <a:r>
              <a:rPr lang="nl-NL" dirty="0" smtClean="0"/>
              <a:t>Tjerk Oosterkamp</a:t>
            </a:r>
          </a:p>
          <a:p>
            <a:r>
              <a:rPr lang="nl-NL" dirty="0" smtClean="0"/>
              <a:t>			</a:t>
            </a:r>
          </a:p>
          <a:p>
            <a:r>
              <a:rPr lang="nl-NL" dirty="0" err="1" smtClean="0"/>
              <a:t>Kamerlingh</a:t>
            </a:r>
            <a:r>
              <a:rPr lang="nl-NL" dirty="0" smtClean="0"/>
              <a:t> Onnes Lab, Leiden</a:t>
            </a:r>
          </a:p>
          <a:p>
            <a:endParaRPr lang="nl-NL" dirty="0"/>
          </a:p>
          <a:p>
            <a:endParaRPr lang="nl-NL" dirty="0" smtClean="0"/>
          </a:p>
          <a:p>
            <a:endParaRPr lang="nl-NL" dirty="0"/>
          </a:p>
          <a:p>
            <a:pPr algn="r"/>
            <a:r>
              <a:rPr lang="nl-NL" sz="1800" dirty="0" smtClean="0"/>
              <a:t>Vancouver, May 24th 2013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nl-NL" smtClean="0"/>
              <a:t>Cantilever thermal motion down to 25 mK</a:t>
            </a:r>
          </a:p>
        </p:txBody>
      </p:sp>
      <p:pic>
        <p:nvPicPr>
          <p:cNvPr id="1028" name="Picture 2" descr="CantileverThermalNoise.png"/>
          <p:cNvPicPr>
            <a:picLocks noChangeAspect="1"/>
          </p:cNvPicPr>
          <p:nvPr/>
        </p:nvPicPr>
        <p:blipFill>
          <a:blip r:embed="rId4" cstate="print"/>
          <a:srcRect/>
          <a:stretch>
            <a:fillRect/>
          </a:stretch>
        </p:blipFill>
        <p:spPr bwMode="auto">
          <a:xfrm>
            <a:off x="3670300" y="2413000"/>
            <a:ext cx="5341938" cy="3455988"/>
          </a:xfrm>
          <a:prstGeom prst="rect">
            <a:avLst/>
          </a:prstGeom>
          <a:noFill/>
          <a:ln w="9525">
            <a:noFill/>
            <a:miter lim="800000"/>
            <a:headEnd/>
            <a:tailEnd/>
          </a:ln>
        </p:spPr>
      </p:pic>
      <p:sp>
        <p:nvSpPr>
          <p:cNvPr id="1029" name="TextBox 4"/>
          <p:cNvSpPr txBox="1">
            <a:spLocks noChangeArrowheads="1"/>
          </p:cNvSpPr>
          <p:nvPr/>
        </p:nvSpPr>
        <p:spPr bwMode="auto">
          <a:xfrm>
            <a:off x="3669404" y="5906147"/>
            <a:ext cx="4057521" cy="646331"/>
          </a:xfrm>
          <a:prstGeom prst="rect">
            <a:avLst/>
          </a:prstGeom>
          <a:noFill/>
          <a:ln w="9525">
            <a:solidFill>
              <a:srgbClr val="FF0000"/>
            </a:solidFill>
            <a:miter lim="800000"/>
            <a:headEnd/>
            <a:tailEnd/>
          </a:ln>
        </p:spPr>
        <p:txBody>
          <a:bodyPr wrap="none">
            <a:spAutoFit/>
          </a:bodyPr>
          <a:lstStyle/>
          <a:p>
            <a:pPr fontAlgn="base">
              <a:spcBef>
                <a:spcPct val="0"/>
              </a:spcBef>
              <a:spcAft>
                <a:spcPct val="0"/>
              </a:spcAft>
            </a:pPr>
            <a:r>
              <a:rPr lang="nl-NL" dirty="0">
                <a:solidFill>
                  <a:prstClr val="black"/>
                </a:solidFill>
                <a:latin typeface="Arial" charset="0"/>
                <a:ea typeface="ＭＳ Ｐゴシック" charset="0"/>
                <a:cs typeface="Arial" charset="0"/>
              </a:rPr>
              <a:t>displacement </a:t>
            </a:r>
            <a:r>
              <a:rPr lang="nl-NL" dirty="0" err="1">
                <a:solidFill>
                  <a:prstClr val="black"/>
                </a:solidFill>
                <a:latin typeface="Arial" charset="0"/>
                <a:ea typeface="ＭＳ Ｐゴシック" charset="0"/>
                <a:cs typeface="Arial" charset="0"/>
              </a:rPr>
              <a:t>sensitivity</a:t>
            </a:r>
            <a:r>
              <a:rPr lang="nl-NL" dirty="0">
                <a:solidFill>
                  <a:prstClr val="black"/>
                </a:solidFill>
                <a:latin typeface="Arial" charset="0"/>
                <a:ea typeface="ＭＳ Ｐゴシック" charset="0"/>
                <a:cs typeface="Arial" charset="0"/>
              </a:rPr>
              <a:t>: </a:t>
            </a:r>
            <a:r>
              <a:rPr lang="nl-NL" b="1" dirty="0">
                <a:solidFill>
                  <a:prstClr val="black"/>
                </a:solidFill>
                <a:latin typeface="Arial" charset="0"/>
                <a:ea typeface="ＭＳ Ｐゴシック" charset="0"/>
                <a:cs typeface="Arial" charset="0"/>
              </a:rPr>
              <a:t>8 </a:t>
            </a:r>
            <a:r>
              <a:rPr lang="nl-NL" b="1" dirty="0" err="1" smtClean="0">
                <a:solidFill>
                  <a:prstClr val="black"/>
                </a:solidFill>
                <a:latin typeface="Arial" charset="0"/>
                <a:ea typeface="ＭＳ Ｐゴシック" charset="0"/>
                <a:cs typeface="Arial" charset="0"/>
              </a:rPr>
              <a:t>pm</a:t>
            </a:r>
            <a:r>
              <a:rPr lang="nl-NL" b="1" dirty="0" smtClean="0">
                <a:solidFill>
                  <a:prstClr val="black"/>
                </a:solidFill>
                <a:latin typeface="Arial" charset="0"/>
                <a:ea typeface="ＭＳ Ｐゴシック" charset="0"/>
                <a:cs typeface="Arial" charset="0"/>
              </a:rPr>
              <a:t>/</a:t>
            </a:r>
            <a:r>
              <a:rPr lang="nl-NL" b="1" dirty="0" err="1" smtClean="0">
                <a:solidFill>
                  <a:prstClr val="black"/>
                </a:solidFill>
                <a:latin typeface="Arial" charset="0"/>
                <a:ea typeface="ＭＳ Ｐゴシック" charset="0"/>
                <a:cs typeface="Arial" charset="0"/>
              </a:rPr>
              <a:t>sqrtHz</a:t>
            </a:r>
            <a:endParaRPr lang="nl-NL" b="1" dirty="0" smtClean="0">
              <a:solidFill>
                <a:prstClr val="black"/>
              </a:solidFill>
              <a:latin typeface="Arial" charset="0"/>
              <a:ea typeface="ＭＳ Ｐゴシック" charset="0"/>
              <a:cs typeface="Arial" charset="0"/>
            </a:endParaRPr>
          </a:p>
          <a:p>
            <a:pPr fontAlgn="base">
              <a:spcBef>
                <a:spcPct val="0"/>
              </a:spcBef>
              <a:spcAft>
                <a:spcPct val="0"/>
              </a:spcAft>
            </a:pPr>
            <a:r>
              <a:rPr lang="nl-NL" dirty="0" err="1" smtClean="0">
                <a:solidFill>
                  <a:prstClr val="black"/>
                </a:solidFill>
                <a:latin typeface="Arial" charset="0"/>
                <a:ea typeface="ＭＳ Ｐゴシック" charset="0"/>
                <a:cs typeface="Arial" charset="0"/>
              </a:rPr>
              <a:t>lowest</a:t>
            </a:r>
            <a:r>
              <a:rPr lang="nl-NL" dirty="0" smtClean="0">
                <a:solidFill>
                  <a:prstClr val="black"/>
                </a:solidFill>
                <a:latin typeface="Arial" charset="0"/>
                <a:ea typeface="ＭＳ Ｐゴシック" charset="0"/>
                <a:cs typeface="Arial" charset="0"/>
              </a:rPr>
              <a:t> </a:t>
            </a:r>
            <a:r>
              <a:rPr lang="nl-NL" dirty="0" err="1" smtClean="0">
                <a:solidFill>
                  <a:prstClr val="black"/>
                </a:solidFill>
                <a:latin typeface="Arial" charset="0"/>
                <a:ea typeface="ＭＳ Ｐゴシック" charset="0"/>
                <a:cs typeface="Arial" charset="0"/>
              </a:rPr>
              <a:t>force</a:t>
            </a:r>
            <a:r>
              <a:rPr lang="nl-NL" dirty="0" smtClean="0">
                <a:solidFill>
                  <a:prstClr val="black"/>
                </a:solidFill>
                <a:latin typeface="Arial" charset="0"/>
                <a:ea typeface="ＭＳ Ｐゴシック" charset="0"/>
                <a:cs typeface="Arial" charset="0"/>
              </a:rPr>
              <a:t> </a:t>
            </a:r>
            <a:r>
              <a:rPr lang="nl-NL" dirty="0" err="1" smtClean="0">
                <a:solidFill>
                  <a:prstClr val="black"/>
                </a:solidFill>
                <a:latin typeface="Arial" charset="0"/>
                <a:ea typeface="ＭＳ Ｐゴシック" charset="0"/>
                <a:cs typeface="Arial" charset="0"/>
              </a:rPr>
              <a:t>noise</a:t>
            </a:r>
            <a:r>
              <a:rPr lang="nl-NL" dirty="0" smtClean="0">
                <a:solidFill>
                  <a:prstClr val="black"/>
                </a:solidFill>
                <a:latin typeface="Arial" charset="0"/>
                <a:ea typeface="ＭＳ Ｐゴシック" charset="0"/>
                <a:cs typeface="Arial" charset="0"/>
              </a:rPr>
              <a:t>: </a:t>
            </a:r>
            <a:r>
              <a:rPr lang="nl-NL" b="1" dirty="0" smtClean="0">
                <a:solidFill>
                  <a:prstClr val="black"/>
                </a:solidFill>
                <a:latin typeface="Arial" charset="0"/>
                <a:ea typeface="ＭＳ Ｐゴシック" charset="0"/>
                <a:cs typeface="Arial" charset="0"/>
              </a:rPr>
              <a:t>0.5 </a:t>
            </a:r>
            <a:r>
              <a:rPr lang="nl-NL" b="1" dirty="0" err="1" smtClean="0">
                <a:solidFill>
                  <a:prstClr val="black"/>
                </a:solidFill>
                <a:latin typeface="Arial" charset="0"/>
                <a:ea typeface="ＭＳ Ｐゴシック" charset="0"/>
                <a:cs typeface="Arial" charset="0"/>
              </a:rPr>
              <a:t>aN</a:t>
            </a:r>
            <a:r>
              <a:rPr lang="nl-NL" b="1" dirty="0" smtClean="0">
                <a:solidFill>
                  <a:prstClr val="black"/>
                </a:solidFill>
                <a:latin typeface="Arial" charset="0"/>
                <a:ea typeface="ＭＳ Ｐゴシック" charset="0"/>
                <a:cs typeface="Arial" charset="0"/>
              </a:rPr>
              <a:t>/</a:t>
            </a:r>
            <a:r>
              <a:rPr lang="nl-NL" b="1" dirty="0" err="1" smtClean="0">
                <a:solidFill>
                  <a:prstClr val="black"/>
                </a:solidFill>
                <a:latin typeface="Arial" charset="0"/>
                <a:ea typeface="ＭＳ Ｐゴシック" charset="0"/>
                <a:cs typeface="Arial" charset="0"/>
              </a:rPr>
              <a:t>sqrtHz</a:t>
            </a:r>
            <a:endParaRPr lang="nl-NL" b="1" dirty="0" smtClean="0">
              <a:solidFill>
                <a:prstClr val="black"/>
              </a:solidFill>
              <a:latin typeface="Arial" charset="0"/>
              <a:ea typeface="ＭＳ Ｐゴシック" charset="0"/>
              <a:cs typeface="Arial" charset="0"/>
            </a:endParaRPr>
          </a:p>
        </p:txBody>
      </p:sp>
      <p:sp>
        <p:nvSpPr>
          <p:cNvPr id="1030" name="TextBox 5"/>
          <p:cNvSpPr txBox="1">
            <a:spLocks noChangeArrowheads="1"/>
          </p:cNvSpPr>
          <p:nvPr/>
        </p:nvSpPr>
        <p:spPr bwMode="auto">
          <a:xfrm>
            <a:off x="6689725" y="6550025"/>
            <a:ext cx="2454275"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prstClr val="black"/>
                </a:solidFill>
                <a:latin typeface="Arial" charset="0"/>
                <a:ea typeface="ＭＳ Ｐゴシック" charset="0"/>
                <a:cs typeface="Arial" charset="0"/>
              </a:rPr>
              <a:t>Usenko et al., APL 98 (2011)</a:t>
            </a:r>
            <a:endParaRPr lang="nl-NL" sz="1400">
              <a:solidFill>
                <a:prstClr val="black"/>
              </a:solidFill>
              <a:latin typeface="Arial" charset="0"/>
              <a:ea typeface="ＭＳ Ｐゴシック" charset="0"/>
              <a:cs typeface="Arial" charset="0"/>
            </a:endParaRPr>
          </a:p>
        </p:txBody>
      </p:sp>
      <p:pic>
        <p:nvPicPr>
          <p:cNvPr id="1031" name="Picture 6" descr="20100629_Run19__07.bmp"/>
          <p:cNvPicPr>
            <a:picLocks noChangeAspect="1"/>
          </p:cNvPicPr>
          <p:nvPr/>
        </p:nvPicPr>
        <p:blipFill>
          <a:blip r:embed="rId5" cstate="print">
            <a:lum bright="10000" contrast="30000"/>
          </a:blip>
          <a:srcRect l="19225" t="21893" r="30376" b="45032"/>
          <a:stretch>
            <a:fillRect/>
          </a:stretch>
        </p:blipFill>
        <p:spPr bwMode="auto">
          <a:xfrm>
            <a:off x="107950" y="2413000"/>
            <a:ext cx="3455988" cy="3024188"/>
          </a:xfrm>
          <a:prstGeom prst="rect">
            <a:avLst/>
          </a:prstGeom>
          <a:noFill/>
          <a:ln w="9525">
            <a:solidFill>
              <a:schemeClr val="tx2"/>
            </a:solidFill>
            <a:miter lim="800000"/>
            <a:headEnd/>
            <a:tailEnd/>
          </a:ln>
        </p:spPr>
      </p:pic>
      <p:sp>
        <p:nvSpPr>
          <p:cNvPr id="1032" name="TextBox 8"/>
          <p:cNvSpPr txBox="1">
            <a:spLocks noChangeArrowheads="1"/>
          </p:cNvSpPr>
          <p:nvPr/>
        </p:nvSpPr>
        <p:spPr bwMode="auto">
          <a:xfrm>
            <a:off x="34925" y="5437188"/>
            <a:ext cx="2981325" cy="646112"/>
          </a:xfrm>
          <a:prstGeom prst="rect">
            <a:avLst/>
          </a:prstGeom>
          <a:noFill/>
          <a:ln w="9525">
            <a:noFill/>
            <a:miter lim="800000"/>
            <a:headEnd/>
            <a:tailEnd/>
          </a:ln>
        </p:spPr>
        <p:txBody>
          <a:bodyPr wrap="none">
            <a:spAutoFit/>
          </a:bodyPr>
          <a:lstStyle/>
          <a:p>
            <a:pPr fontAlgn="base">
              <a:spcBef>
                <a:spcPct val="0"/>
              </a:spcBef>
              <a:spcAft>
                <a:spcPct val="0"/>
              </a:spcAft>
            </a:pPr>
            <a:r>
              <a:rPr lang="nl-NL">
                <a:solidFill>
                  <a:prstClr val="black"/>
                </a:solidFill>
                <a:latin typeface="Arial" charset="0"/>
                <a:ea typeface="ＭＳ Ｐゴシック" charset="0"/>
                <a:cs typeface="Arial" charset="0"/>
              </a:rPr>
              <a:t>-multiturn detection coil</a:t>
            </a:r>
          </a:p>
          <a:p>
            <a:pPr fontAlgn="base">
              <a:spcBef>
                <a:spcPct val="0"/>
              </a:spcBef>
              <a:spcAft>
                <a:spcPct val="0"/>
              </a:spcAft>
            </a:pPr>
            <a:r>
              <a:rPr lang="nl-NL">
                <a:solidFill>
                  <a:prstClr val="black"/>
                </a:solidFill>
                <a:latin typeface="Arial" charset="0"/>
                <a:ea typeface="ＭＳ Ｐゴシック" charset="0"/>
                <a:cs typeface="Arial" charset="0"/>
              </a:rPr>
              <a:t>-static, horizontal cantilever</a:t>
            </a:r>
          </a:p>
        </p:txBody>
      </p:sp>
      <p:graphicFrame>
        <p:nvGraphicFramePr>
          <p:cNvPr id="1026" name="Object 8"/>
          <p:cNvGraphicFramePr>
            <a:graphicFrameLocks noChangeAspect="1"/>
          </p:cNvGraphicFramePr>
          <p:nvPr/>
        </p:nvGraphicFramePr>
        <p:xfrm>
          <a:off x="3662363" y="1655763"/>
          <a:ext cx="1655762" cy="642937"/>
        </p:xfrm>
        <a:graphic>
          <a:graphicData uri="http://schemas.openxmlformats.org/presentationml/2006/ole">
            <mc:AlternateContent xmlns:mc="http://schemas.openxmlformats.org/markup-compatibility/2006">
              <mc:Choice xmlns:v="urn:schemas-microsoft-com:vml" Requires="v">
                <p:oleObj spid="_x0000_s3095" name="Vergelijking" r:id="rId6" imgW="1015920" imgH="393480" progId="Equation.3">
                  <p:embed/>
                </p:oleObj>
              </mc:Choice>
              <mc:Fallback>
                <p:oleObj name="Vergelijking" r:id="rId6" imgW="10159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2363" y="1655763"/>
                        <a:ext cx="1655762" cy="6429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533234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nl-NL" smtClean="0"/>
              <a:t>Cantilever thermal motion down to 25 mK</a:t>
            </a:r>
          </a:p>
        </p:txBody>
      </p:sp>
      <p:pic>
        <p:nvPicPr>
          <p:cNvPr id="2052" name="Picture 2" descr="CantileverThermalNoise.png"/>
          <p:cNvPicPr>
            <a:picLocks noChangeAspect="1"/>
          </p:cNvPicPr>
          <p:nvPr/>
        </p:nvPicPr>
        <p:blipFill>
          <a:blip r:embed="rId4" cstate="print"/>
          <a:srcRect/>
          <a:stretch>
            <a:fillRect/>
          </a:stretch>
        </p:blipFill>
        <p:spPr bwMode="auto">
          <a:xfrm>
            <a:off x="3670300" y="2413000"/>
            <a:ext cx="5341938" cy="3455988"/>
          </a:xfrm>
          <a:prstGeom prst="rect">
            <a:avLst/>
          </a:prstGeom>
          <a:noFill/>
          <a:ln w="9525">
            <a:noFill/>
            <a:miter lim="800000"/>
            <a:headEnd/>
            <a:tailEnd/>
          </a:ln>
        </p:spPr>
      </p:pic>
      <p:sp>
        <p:nvSpPr>
          <p:cNvPr id="2053" name="TextBox 4"/>
          <p:cNvSpPr txBox="1">
            <a:spLocks noChangeArrowheads="1"/>
          </p:cNvSpPr>
          <p:nvPr/>
        </p:nvSpPr>
        <p:spPr bwMode="auto">
          <a:xfrm>
            <a:off x="3635375" y="5868988"/>
            <a:ext cx="4057650" cy="368300"/>
          </a:xfrm>
          <a:prstGeom prst="rect">
            <a:avLst/>
          </a:prstGeom>
          <a:noFill/>
          <a:ln w="9525">
            <a:noFill/>
            <a:miter lim="800000"/>
            <a:headEnd/>
            <a:tailEnd/>
          </a:ln>
        </p:spPr>
        <p:txBody>
          <a:bodyPr wrap="none">
            <a:spAutoFit/>
          </a:bodyPr>
          <a:lstStyle/>
          <a:p>
            <a:pPr fontAlgn="base">
              <a:spcBef>
                <a:spcPct val="0"/>
              </a:spcBef>
              <a:spcAft>
                <a:spcPct val="0"/>
              </a:spcAft>
            </a:pPr>
            <a:r>
              <a:rPr lang="nl-NL">
                <a:solidFill>
                  <a:prstClr val="black"/>
                </a:solidFill>
                <a:latin typeface="Arial" charset="0"/>
                <a:ea typeface="ＭＳ Ｐゴシック" charset="0"/>
                <a:cs typeface="Arial" charset="0"/>
              </a:rPr>
              <a:t>displacement sensitivity: </a:t>
            </a:r>
            <a:r>
              <a:rPr lang="nl-NL" b="1">
                <a:solidFill>
                  <a:prstClr val="black"/>
                </a:solidFill>
                <a:latin typeface="Arial" charset="0"/>
                <a:ea typeface="ＭＳ Ｐゴシック" charset="0"/>
                <a:cs typeface="Arial" charset="0"/>
              </a:rPr>
              <a:t>8 pm/sqrtHz</a:t>
            </a:r>
          </a:p>
        </p:txBody>
      </p:sp>
      <p:sp>
        <p:nvSpPr>
          <p:cNvPr id="2054" name="TextBox 5"/>
          <p:cNvSpPr txBox="1">
            <a:spLocks noChangeArrowheads="1"/>
          </p:cNvSpPr>
          <p:nvPr/>
        </p:nvSpPr>
        <p:spPr bwMode="auto">
          <a:xfrm>
            <a:off x="6689725" y="6550025"/>
            <a:ext cx="2454275"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prstClr val="black"/>
                </a:solidFill>
                <a:latin typeface="Arial" charset="0"/>
                <a:ea typeface="ＭＳ Ｐゴシック" charset="0"/>
                <a:cs typeface="Arial" charset="0"/>
              </a:rPr>
              <a:t>Usenko et al., APL 98 (2011)</a:t>
            </a:r>
            <a:endParaRPr lang="nl-NL" sz="1400">
              <a:solidFill>
                <a:prstClr val="black"/>
              </a:solidFill>
              <a:latin typeface="Arial" charset="0"/>
              <a:ea typeface="ＭＳ Ｐゴシック" charset="0"/>
              <a:cs typeface="Arial" charset="0"/>
            </a:endParaRPr>
          </a:p>
        </p:txBody>
      </p:sp>
      <p:graphicFrame>
        <p:nvGraphicFramePr>
          <p:cNvPr id="2050" name="Object 8"/>
          <p:cNvGraphicFramePr>
            <a:graphicFrameLocks noChangeAspect="1"/>
          </p:cNvGraphicFramePr>
          <p:nvPr/>
        </p:nvGraphicFramePr>
        <p:xfrm>
          <a:off x="3662363" y="1655763"/>
          <a:ext cx="1655762" cy="642937"/>
        </p:xfrm>
        <a:graphic>
          <a:graphicData uri="http://schemas.openxmlformats.org/presentationml/2006/ole">
            <mc:AlternateContent xmlns:mc="http://schemas.openxmlformats.org/markup-compatibility/2006">
              <mc:Choice xmlns:v="urn:schemas-microsoft-com:vml" Requires="v">
                <p:oleObj spid="_x0000_s4119" name="Vergelijking" r:id="rId5" imgW="1015920" imgH="393480" progId="Equation.3">
                  <p:embed/>
                </p:oleObj>
              </mc:Choice>
              <mc:Fallback>
                <p:oleObj name="Vergelijking" r:id="rId5" imgW="10159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2363" y="1655763"/>
                        <a:ext cx="1655762" cy="6429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TextBox 5"/>
          <p:cNvSpPr txBox="1">
            <a:spLocks noChangeArrowheads="1"/>
          </p:cNvSpPr>
          <p:nvPr/>
        </p:nvSpPr>
        <p:spPr bwMode="auto">
          <a:xfrm>
            <a:off x="3635375" y="6200775"/>
            <a:ext cx="3621088" cy="368300"/>
          </a:xfrm>
          <a:prstGeom prst="rect">
            <a:avLst/>
          </a:prstGeom>
          <a:noFill/>
          <a:ln w="9525">
            <a:noFill/>
            <a:miter lim="800000"/>
            <a:headEnd/>
            <a:tailEnd/>
          </a:ln>
        </p:spPr>
        <p:txBody>
          <a:bodyPr wrap="none">
            <a:spAutoFit/>
          </a:bodyPr>
          <a:lstStyle/>
          <a:p>
            <a:pPr fontAlgn="base">
              <a:spcBef>
                <a:spcPct val="0"/>
              </a:spcBef>
              <a:spcAft>
                <a:spcPct val="0"/>
              </a:spcAft>
            </a:pPr>
            <a:r>
              <a:rPr lang="nl-NL">
                <a:solidFill>
                  <a:prstClr val="black"/>
                </a:solidFill>
                <a:latin typeface="Arial" charset="0"/>
                <a:ea typeface="ＭＳ Ｐゴシック" charset="0"/>
                <a:cs typeface="Arial" charset="0"/>
              </a:rPr>
              <a:t>lowest force noise: </a:t>
            </a:r>
            <a:r>
              <a:rPr lang="nl-NL" b="1">
                <a:solidFill>
                  <a:prstClr val="black"/>
                </a:solidFill>
                <a:latin typeface="Arial" charset="0"/>
                <a:ea typeface="ＭＳ Ｐゴシック" charset="0"/>
                <a:cs typeface="Arial" charset="0"/>
              </a:rPr>
              <a:t>0.5 aN/sqrtHz</a:t>
            </a:r>
          </a:p>
        </p:txBody>
      </p:sp>
      <p:grpSp>
        <p:nvGrpSpPr>
          <p:cNvPr id="2056" name="Group 9"/>
          <p:cNvGrpSpPr>
            <a:grpSpLocks/>
          </p:cNvGrpSpPr>
          <p:nvPr/>
        </p:nvGrpSpPr>
        <p:grpSpPr bwMode="auto">
          <a:xfrm>
            <a:off x="107950" y="2409825"/>
            <a:ext cx="4392613" cy="3457575"/>
            <a:chOff x="0" y="2420888"/>
            <a:chExt cx="5112574" cy="3308625"/>
          </a:xfrm>
        </p:grpSpPr>
        <p:pic>
          <p:nvPicPr>
            <p:cNvPr id="2057" name="Picture 4" descr="CantleverNoiseVsTemperature.png"/>
            <p:cNvPicPr>
              <a:picLocks noChangeAspect="1"/>
            </p:cNvPicPr>
            <p:nvPr/>
          </p:nvPicPr>
          <p:blipFill>
            <a:blip r:embed="rId7" cstate="print"/>
            <a:srcRect/>
            <a:stretch>
              <a:fillRect/>
            </a:stretch>
          </p:blipFill>
          <p:spPr bwMode="auto">
            <a:xfrm>
              <a:off x="0" y="2420888"/>
              <a:ext cx="5112574" cy="3308625"/>
            </a:xfrm>
            <a:prstGeom prst="rect">
              <a:avLst/>
            </a:prstGeom>
            <a:noFill/>
            <a:ln w="9525">
              <a:noFill/>
              <a:miter lim="800000"/>
              <a:headEnd/>
              <a:tailEnd/>
            </a:ln>
          </p:spPr>
        </p:pic>
        <p:sp>
          <p:nvSpPr>
            <p:cNvPr id="12" name="Rectangle 11"/>
            <p:cNvSpPr/>
            <p:nvPr/>
          </p:nvSpPr>
          <p:spPr>
            <a:xfrm>
              <a:off x="1978882" y="4652463"/>
              <a:ext cx="2738285" cy="36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l-NL">
                <a:solidFill>
                  <a:prstClr val="white"/>
                </a:solidFill>
                <a:latin typeface="Calibri"/>
              </a:endParaRPr>
            </a:p>
          </p:txBody>
        </p:sp>
      </p:grpSp>
    </p:spTree>
    <p:extLst>
      <p:ext uri="{BB962C8B-B14F-4D97-AF65-F5344CB8AC3E}">
        <p14:creationId xmlns:p14="http://schemas.microsoft.com/office/powerpoint/2010/main" val="58759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00125_Cooldown.mo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000" y="381000"/>
            <a:ext cx="8128000" cy="6096000"/>
          </a:xfrm>
          <a:prstGeom prst="rect">
            <a:avLst/>
          </a:prstGeom>
        </p:spPr>
      </p:pic>
      <p:pic>
        <p:nvPicPr>
          <p:cNvPr id="5" name="Sound of pulsetube and pumps.m4a">
            <a:hlinkClick r:id="" action="ppaction://media"/>
            <a:hlinkHover r:id="" action="ppaction://ole?verb=0"/>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46024" y="6228012"/>
            <a:ext cx="497976" cy="497976"/>
          </a:xfrm>
          <a:prstGeom prst="rect">
            <a:avLst/>
          </a:prstGeom>
        </p:spPr>
      </p:pic>
    </p:spTree>
    <p:extLst>
      <p:ext uri="{BB962C8B-B14F-4D97-AF65-F5344CB8AC3E}">
        <p14:creationId xmlns:p14="http://schemas.microsoft.com/office/powerpoint/2010/main" val="9643399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9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539150" y="2285999"/>
            <a:ext cx="5111151" cy="4572000"/>
          </a:xfrm>
          <a:prstGeom prst="rect">
            <a:avLst/>
          </a:prstGeom>
        </p:spPr>
      </p:pic>
      <p:pic>
        <p:nvPicPr>
          <p:cNvPr id="5" name="Afbeelding 4"/>
          <p:cNvPicPr>
            <a:picLocks noChangeAspect="1"/>
          </p:cNvPicPr>
          <p:nvPr/>
        </p:nvPicPr>
        <p:blipFill>
          <a:blip r:embed="rId3"/>
          <a:stretch>
            <a:fillRect/>
          </a:stretch>
        </p:blipFill>
        <p:spPr>
          <a:xfrm>
            <a:off x="4032851" y="2286000"/>
            <a:ext cx="5111149" cy="4571999"/>
          </a:xfrm>
          <a:prstGeom prst="rect">
            <a:avLst/>
          </a:prstGeom>
        </p:spPr>
      </p:pic>
      <p:pic>
        <p:nvPicPr>
          <p:cNvPr id="6" name="Afbeelding 5"/>
          <p:cNvPicPr>
            <a:picLocks noChangeAspect="1"/>
          </p:cNvPicPr>
          <p:nvPr/>
        </p:nvPicPr>
        <p:blipFill>
          <a:blip r:embed="rId4"/>
          <a:stretch>
            <a:fillRect/>
          </a:stretch>
        </p:blipFill>
        <p:spPr>
          <a:xfrm>
            <a:off x="3616385" y="0"/>
            <a:ext cx="5527616" cy="4944535"/>
          </a:xfrm>
          <a:prstGeom prst="rect">
            <a:avLst/>
          </a:prstGeom>
        </p:spPr>
      </p:pic>
      <p:sp>
        <p:nvSpPr>
          <p:cNvPr id="2" name="Tekstvak 1"/>
          <p:cNvSpPr txBox="1"/>
          <p:nvPr/>
        </p:nvSpPr>
        <p:spPr>
          <a:xfrm>
            <a:off x="0" y="549154"/>
            <a:ext cx="4067814" cy="1384995"/>
          </a:xfrm>
          <a:prstGeom prst="rect">
            <a:avLst/>
          </a:prstGeom>
          <a:noFill/>
        </p:spPr>
        <p:txBody>
          <a:bodyPr wrap="square" rtlCol="0">
            <a:spAutoFit/>
          </a:bodyPr>
          <a:lstStyle/>
          <a:p>
            <a:pPr defTabSz="457200"/>
            <a:r>
              <a:rPr lang="nl-NL" sz="2800" dirty="0" smtClean="0">
                <a:solidFill>
                  <a:srgbClr val="FFFFFF"/>
                </a:solidFill>
                <a:latin typeface="Arial"/>
                <a:ea typeface="ＭＳ Ｐゴシック"/>
              </a:rPr>
              <a:t>Atomic </a:t>
            </a:r>
            <a:r>
              <a:rPr lang="nl-NL" sz="2800" dirty="0" err="1" smtClean="0">
                <a:solidFill>
                  <a:srgbClr val="FFFFFF"/>
                </a:solidFill>
                <a:latin typeface="Arial"/>
                <a:ea typeface="ＭＳ Ｐゴシック"/>
              </a:rPr>
              <a:t>resolution</a:t>
            </a:r>
            <a:r>
              <a:rPr lang="nl-NL" sz="2800" dirty="0" smtClean="0">
                <a:solidFill>
                  <a:srgbClr val="FFFFFF"/>
                </a:solidFill>
                <a:latin typeface="Arial"/>
                <a:ea typeface="ＭＳ Ｐゴシック"/>
              </a:rPr>
              <a:t> </a:t>
            </a:r>
          </a:p>
          <a:p>
            <a:pPr defTabSz="457200"/>
            <a:r>
              <a:rPr lang="nl-NL" sz="2800" dirty="0" smtClean="0">
                <a:solidFill>
                  <a:srgbClr val="FFFFFF"/>
                </a:solidFill>
                <a:latin typeface="Arial"/>
                <a:ea typeface="ＭＳ Ｐゴシック"/>
              </a:rPr>
              <a:t>in STM, </a:t>
            </a:r>
          </a:p>
          <a:p>
            <a:pPr defTabSz="457200"/>
            <a:r>
              <a:rPr lang="nl-NL" sz="2800" dirty="0" err="1" smtClean="0">
                <a:solidFill>
                  <a:srgbClr val="FFFFFF"/>
                </a:solidFill>
                <a:latin typeface="Arial"/>
                <a:ea typeface="ＭＳ Ｐゴシック"/>
              </a:rPr>
              <a:t>despite</a:t>
            </a:r>
            <a:r>
              <a:rPr lang="nl-NL" sz="2800" dirty="0" smtClean="0">
                <a:solidFill>
                  <a:srgbClr val="FFFFFF"/>
                </a:solidFill>
                <a:latin typeface="Arial"/>
                <a:ea typeface="ＭＳ Ｐゴシック"/>
              </a:rPr>
              <a:t> </a:t>
            </a:r>
            <a:r>
              <a:rPr lang="nl-NL" sz="2800" dirty="0" smtClean="0">
                <a:solidFill>
                  <a:srgbClr val="FFFFFF"/>
                </a:solidFill>
                <a:latin typeface="Arial"/>
                <a:ea typeface="ＭＳ Ｐゴシック"/>
              </a:rPr>
              <a:t>compressor</a:t>
            </a:r>
            <a:endParaRPr lang="nl-NL" sz="2800" dirty="0">
              <a:solidFill>
                <a:srgbClr val="FFFFFF"/>
              </a:solidFill>
              <a:latin typeface="Arial"/>
              <a:ea typeface="ＭＳ Ｐゴシック"/>
            </a:endParaRPr>
          </a:p>
        </p:txBody>
      </p:sp>
    </p:spTree>
    <p:extLst>
      <p:ext uri="{BB962C8B-B14F-4D97-AF65-F5344CB8AC3E}">
        <p14:creationId xmlns:p14="http://schemas.microsoft.com/office/powerpoint/2010/main" val="31579174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075" name="Picture 2" descr="schemen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5720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txBox="1">
            <a:spLocks/>
          </p:cNvSpPr>
          <p:nvPr/>
        </p:nvSpPr>
        <p:spPr bwMode="auto">
          <a:xfrm>
            <a:off x="0" y="152400"/>
            <a:ext cx="8686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algn="ctr" fontAlgn="base">
              <a:spcBef>
                <a:spcPct val="0"/>
              </a:spcBef>
              <a:spcAft>
                <a:spcPct val="0"/>
              </a:spcAft>
            </a:pPr>
            <a:r>
              <a:rPr lang="en-US" sz="2800" smtClean="0">
                <a:solidFill>
                  <a:srgbClr val="000000"/>
                </a:solidFill>
                <a:latin typeface="Calibri" charset="0"/>
                <a:cs typeface="ＭＳ Ｐゴシック" charset="0"/>
              </a:rPr>
              <a:t>How to increase coupling : measure directly with SQUID (no intermediate pick-up coil)</a:t>
            </a:r>
          </a:p>
        </p:txBody>
      </p:sp>
      <p:sp>
        <p:nvSpPr>
          <p:cNvPr id="3077" name="TextBox 4"/>
          <p:cNvSpPr txBox="1">
            <a:spLocks noChangeArrowheads="1"/>
          </p:cNvSpPr>
          <p:nvPr/>
        </p:nvSpPr>
        <p:spPr bwMode="auto">
          <a:xfrm>
            <a:off x="381000" y="4343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000000"/>
                </a:solidFill>
                <a:cs typeface="ＭＳ Ｐゴシック" charset="0"/>
              </a:rPr>
              <a:t>High coupling using a </a:t>
            </a:r>
            <a:r>
              <a:rPr lang="en-US" sz="1800" smtClean="0">
                <a:solidFill>
                  <a:srgbClr val="0000FF"/>
                </a:solidFill>
                <a:cs typeface="ＭＳ Ｐゴシック" charset="0"/>
              </a:rPr>
              <a:t>small SQUID loop </a:t>
            </a:r>
            <a:r>
              <a:rPr lang="en-US" sz="1800" smtClean="0">
                <a:solidFill>
                  <a:prstClr val="black"/>
                </a:solidFill>
                <a:cs typeface="ＭＳ Ｐゴシック" charset="0"/>
              </a:rPr>
              <a:t>and tuning to optimal position.</a:t>
            </a:r>
          </a:p>
          <a:p>
            <a:pPr fontAlgn="base">
              <a:spcBef>
                <a:spcPct val="0"/>
              </a:spcBef>
              <a:spcAft>
                <a:spcPct val="0"/>
              </a:spcAft>
            </a:pPr>
            <a:endParaRPr lang="en-US" sz="1800" smtClean="0">
              <a:solidFill>
                <a:prstClr val="black"/>
              </a:solidFill>
              <a:cs typeface="ＭＳ Ｐゴシック" charset="0"/>
            </a:endParaRPr>
          </a:p>
          <a:p>
            <a:pPr fontAlgn="base">
              <a:spcBef>
                <a:spcPct val="0"/>
              </a:spcBef>
              <a:spcAft>
                <a:spcPct val="0"/>
              </a:spcAft>
            </a:pPr>
            <a:r>
              <a:rPr lang="en-US" sz="1800" smtClean="0">
                <a:solidFill>
                  <a:prstClr val="black"/>
                </a:solidFill>
                <a:cs typeface="ＭＳ Ｐゴシック" charset="0"/>
              </a:rPr>
              <a:t>Extremely high coupling if magnetic particle size is matched to SQUID size!</a:t>
            </a:r>
          </a:p>
          <a:p>
            <a:pPr fontAlgn="base">
              <a:spcBef>
                <a:spcPct val="0"/>
              </a:spcBef>
              <a:spcAft>
                <a:spcPct val="0"/>
              </a:spcAft>
            </a:pPr>
            <a:endParaRPr lang="en-US" sz="1800" smtClean="0">
              <a:solidFill>
                <a:srgbClr val="000000"/>
              </a:solidFill>
              <a:cs typeface="ＭＳ Ｐゴシック" charset="0"/>
            </a:endParaRPr>
          </a:p>
        </p:txBody>
      </p:sp>
      <p:sp>
        <p:nvSpPr>
          <p:cNvPr id="6" name="TextBox 5"/>
          <p:cNvSpPr txBox="1">
            <a:spLocks noChangeArrowheads="1"/>
          </p:cNvSpPr>
          <p:nvPr/>
        </p:nvSpPr>
        <p:spPr bwMode="auto">
          <a:xfrm>
            <a:off x="381000" y="5715000"/>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C00000"/>
                </a:solidFill>
                <a:cs typeface="ＭＳ Ｐゴシック" charset="0"/>
              </a:rPr>
              <a:t>Problem</a:t>
            </a:r>
            <a:r>
              <a:rPr lang="en-US" sz="1800" smtClean="0">
                <a:solidFill>
                  <a:srgbClr val="000000"/>
                </a:solidFill>
                <a:cs typeface="ＭＳ Ｐゴシック" charset="0"/>
              </a:rPr>
              <a:t>: integration in the MRFM experiment is tricky. </a:t>
            </a:r>
          </a:p>
          <a:p>
            <a:pPr fontAlgn="base">
              <a:spcBef>
                <a:spcPct val="0"/>
              </a:spcBef>
              <a:spcAft>
                <a:spcPct val="0"/>
              </a:spcAft>
            </a:pPr>
            <a:r>
              <a:rPr lang="en-US" sz="1800" smtClean="0">
                <a:solidFill>
                  <a:srgbClr val="000000"/>
                </a:solidFill>
                <a:cs typeface="ＭＳ Ｐゴシック" charset="0"/>
              </a:rPr>
              <a:t>Need for a highly balanced circuit to suppress direct SQUID-detection of rf B</a:t>
            </a:r>
            <a:r>
              <a:rPr lang="en-US" sz="1800" baseline="-25000" smtClean="0">
                <a:solidFill>
                  <a:srgbClr val="000000"/>
                </a:solidFill>
                <a:cs typeface="ＭＳ Ｐゴシック" charset="0"/>
              </a:rPr>
              <a:t>1</a:t>
            </a:r>
            <a:r>
              <a:rPr lang="en-US" sz="1800" smtClean="0">
                <a:solidFill>
                  <a:srgbClr val="000000"/>
                </a:solidFill>
                <a:cs typeface="ＭＳ Ｐゴシック" charset="0"/>
              </a:rPr>
              <a:t> field used for MRI.</a:t>
            </a:r>
          </a:p>
        </p:txBody>
      </p:sp>
      <p:sp>
        <p:nvSpPr>
          <p:cNvPr id="3079" name="TextBox 6"/>
          <p:cNvSpPr txBox="1">
            <a:spLocks noChangeArrowheads="1"/>
          </p:cNvSpPr>
          <p:nvPr/>
        </p:nvSpPr>
        <p:spPr bwMode="auto">
          <a:xfrm>
            <a:off x="6324600" y="1676400"/>
            <a:ext cx="215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0000FF"/>
                </a:solidFill>
                <a:cs typeface="ＭＳ Ｐゴシック" charset="0"/>
              </a:rPr>
              <a:t>Maximum coupling</a:t>
            </a:r>
          </a:p>
          <a:p>
            <a:pPr fontAlgn="base">
              <a:spcBef>
                <a:spcPct val="0"/>
              </a:spcBef>
              <a:spcAft>
                <a:spcPct val="0"/>
              </a:spcAft>
            </a:pPr>
            <a:r>
              <a:rPr lang="en-US" sz="1800" smtClean="0">
                <a:solidFill>
                  <a:srgbClr val="0000FF"/>
                </a:solidFill>
                <a:cs typeface="ＭＳ Ｐゴシック" charset="0"/>
              </a:rPr>
              <a:t>close to the SQUID</a:t>
            </a:r>
          </a:p>
        </p:txBody>
      </p:sp>
      <p:graphicFrame>
        <p:nvGraphicFramePr>
          <p:cNvPr id="3074" name="Object 9"/>
          <p:cNvGraphicFramePr>
            <a:graphicFrameLocks noChangeAspect="1"/>
          </p:cNvGraphicFramePr>
          <p:nvPr/>
        </p:nvGraphicFramePr>
        <p:xfrm>
          <a:off x="5162550" y="2438400"/>
          <a:ext cx="3981450" cy="688975"/>
        </p:xfrm>
        <a:graphic>
          <a:graphicData uri="http://schemas.openxmlformats.org/presentationml/2006/ole">
            <mc:AlternateContent xmlns:mc="http://schemas.openxmlformats.org/markup-compatibility/2006">
              <mc:Choice xmlns:v="urn:schemas-microsoft-com:vml" Requires="v">
                <p:oleObj spid="_x0000_s8215" name="Vergelijking" r:id="rId4" imgW="2209680" imgH="444240" progId="Equation.3">
                  <p:embed/>
                </p:oleObj>
              </mc:Choice>
              <mc:Fallback>
                <p:oleObj name="Vergelijking" r:id="rId4" imgW="220968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550" y="2438400"/>
                        <a:ext cx="3981450"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288922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411162"/>
          </a:xfrm>
        </p:spPr>
        <p:txBody>
          <a:bodyPr/>
          <a:lstStyle/>
          <a:p>
            <a:pPr eaLnBrk="1" hangingPunct="1"/>
            <a:r>
              <a:rPr lang="en-US" sz="4000" smtClean="0"/>
              <a:t>Experiment</a:t>
            </a:r>
          </a:p>
        </p:txBody>
      </p:sp>
      <p:pic>
        <p:nvPicPr>
          <p:cNvPr id="8195" name="Picture 8" descr="C6XS1_01_Susceptometer"/>
          <p:cNvPicPr>
            <a:picLocks noChangeAspect="1" noChangeArrowheads="1"/>
          </p:cNvPicPr>
          <p:nvPr/>
        </p:nvPicPr>
        <p:blipFill>
          <a:blip r:embed="rId2" cstate="print"/>
          <a:srcRect/>
          <a:stretch>
            <a:fillRect/>
          </a:stretch>
        </p:blipFill>
        <p:spPr bwMode="auto">
          <a:xfrm>
            <a:off x="4406900" y="2743200"/>
            <a:ext cx="4356100" cy="3429000"/>
          </a:xfrm>
          <a:prstGeom prst="rect">
            <a:avLst/>
          </a:prstGeom>
          <a:noFill/>
          <a:ln w="9525">
            <a:noFill/>
            <a:miter lim="800000"/>
            <a:headEnd/>
            <a:tailEnd/>
          </a:ln>
        </p:spPr>
      </p:pic>
      <p:pic>
        <p:nvPicPr>
          <p:cNvPr id="8196" name="Picture 5" descr="vertical approach zoom.jpg"/>
          <p:cNvPicPr>
            <a:picLocks noChangeAspect="1"/>
          </p:cNvPicPr>
          <p:nvPr/>
        </p:nvPicPr>
        <p:blipFill>
          <a:blip r:embed="rId3" cstate="print"/>
          <a:srcRect/>
          <a:stretch>
            <a:fillRect/>
          </a:stretch>
        </p:blipFill>
        <p:spPr bwMode="auto">
          <a:xfrm>
            <a:off x="228600" y="3124200"/>
            <a:ext cx="3611563" cy="3048000"/>
          </a:xfrm>
          <a:prstGeom prst="rect">
            <a:avLst/>
          </a:prstGeom>
          <a:noFill/>
          <a:ln w="9525">
            <a:noFill/>
            <a:miter lim="800000"/>
            <a:headEnd/>
            <a:tailEnd/>
          </a:ln>
        </p:spPr>
      </p:pic>
      <p:sp>
        <p:nvSpPr>
          <p:cNvPr id="8197" name="TextBox 34"/>
          <p:cNvSpPr txBox="1">
            <a:spLocks noChangeArrowheads="1"/>
          </p:cNvSpPr>
          <p:nvPr/>
        </p:nvSpPr>
        <p:spPr bwMode="auto">
          <a:xfrm>
            <a:off x="4648200" y="990600"/>
            <a:ext cx="4114800" cy="1323439"/>
          </a:xfrm>
          <a:prstGeom prst="rect">
            <a:avLst/>
          </a:prstGeom>
          <a:noFill/>
          <a:ln w="9525">
            <a:solidFill>
              <a:srgbClr val="0000FF"/>
            </a:solidFill>
            <a:miter lim="800000"/>
            <a:headEnd/>
            <a:tailEnd/>
          </a:ln>
        </p:spPr>
        <p:txBody>
          <a:bodyPr wrap="square">
            <a:spAutoFit/>
          </a:bodyPr>
          <a:lstStyle/>
          <a:p>
            <a:pPr fontAlgn="base">
              <a:spcBef>
                <a:spcPct val="0"/>
              </a:spcBef>
              <a:spcAft>
                <a:spcPct val="0"/>
              </a:spcAft>
            </a:pPr>
            <a:r>
              <a:rPr lang="en-US" sz="2000" dirty="0">
                <a:solidFill>
                  <a:srgbClr val="0000FF"/>
                </a:solidFill>
                <a:latin typeface="Calibri" pitchFamily="34" charset="0"/>
                <a:ea typeface="ＭＳ Ｐゴシック" charset="0"/>
                <a:cs typeface="Arial" charset="0"/>
              </a:rPr>
              <a:t>SQUID </a:t>
            </a:r>
            <a:r>
              <a:rPr lang="en-US" sz="2000" dirty="0" err="1">
                <a:solidFill>
                  <a:srgbClr val="0000FF"/>
                </a:solidFill>
                <a:latin typeface="Calibri" pitchFamily="34" charset="0"/>
                <a:ea typeface="ＭＳ Ｐゴシック" charset="0"/>
                <a:cs typeface="Arial" charset="0"/>
              </a:rPr>
              <a:t>microsusceptometer</a:t>
            </a:r>
            <a:r>
              <a:rPr lang="en-US" sz="2000" dirty="0">
                <a:solidFill>
                  <a:srgbClr val="0000FF"/>
                </a:solidFill>
                <a:latin typeface="Calibri" pitchFamily="34" charset="0"/>
                <a:ea typeface="ＭＳ Ｐゴシック" charset="0"/>
                <a:cs typeface="Arial" charset="0"/>
              </a:rPr>
              <a:t> </a:t>
            </a:r>
          </a:p>
          <a:p>
            <a:pPr fontAlgn="base">
              <a:spcBef>
                <a:spcPct val="0"/>
              </a:spcBef>
              <a:spcAft>
                <a:spcPct val="0"/>
              </a:spcAft>
            </a:pPr>
            <a:r>
              <a:rPr lang="en-US" sz="2000" dirty="0">
                <a:solidFill>
                  <a:srgbClr val="0000FF"/>
                </a:solidFill>
                <a:latin typeface="Calibri" pitchFamily="34" charset="0"/>
                <a:ea typeface="ＭＳ Ｐゴシック" charset="0"/>
                <a:cs typeface="Arial" charset="0"/>
              </a:rPr>
              <a:t>(T. </a:t>
            </a:r>
            <a:r>
              <a:rPr lang="en-US" sz="2000" dirty="0" err="1" smtClean="0">
                <a:solidFill>
                  <a:srgbClr val="0000FF"/>
                </a:solidFill>
                <a:latin typeface="Calibri" pitchFamily="34" charset="0"/>
                <a:ea typeface="ＭＳ Ｐゴシック" charset="0"/>
                <a:cs typeface="Arial" charset="0"/>
              </a:rPr>
              <a:t>Schurig</a:t>
            </a:r>
            <a:r>
              <a:rPr lang="en-US" sz="2000" dirty="0" smtClean="0">
                <a:solidFill>
                  <a:srgbClr val="0000FF"/>
                </a:solidFill>
                <a:latin typeface="Calibri" pitchFamily="34" charset="0"/>
                <a:ea typeface="ＭＳ Ｐゴシック" charset="0"/>
                <a:cs typeface="Arial" charset="0"/>
              </a:rPr>
              <a:t> and A. </a:t>
            </a:r>
            <a:r>
              <a:rPr lang="en-US" sz="2000" dirty="0" err="1" smtClean="0">
                <a:solidFill>
                  <a:srgbClr val="0000FF"/>
                </a:solidFill>
                <a:latin typeface="Calibri" pitchFamily="34" charset="0"/>
                <a:ea typeface="ＭＳ Ｐゴシック" charset="0"/>
                <a:cs typeface="Arial" charset="0"/>
              </a:rPr>
              <a:t>Kirste</a:t>
            </a:r>
            <a:r>
              <a:rPr lang="en-US" sz="2000" dirty="0" smtClean="0">
                <a:solidFill>
                  <a:srgbClr val="0000FF"/>
                </a:solidFill>
                <a:latin typeface="Calibri" pitchFamily="34" charset="0"/>
                <a:ea typeface="ＭＳ Ｐゴシック" charset="0"/>
                <a:cs typeface="Arial" charset="0"/>
              </a:rPr>
              <a:t>, </a:t>
            </a:r>
            <a:r>
              <a:rPr lang="en-US" sz="2000" dirty="0">
                <a:solidFill>
                  <a:srgbClr val="0000FF"/>
                </a:solidFill>
                <a:latin typeface="Calibri" pitchFamily="34" charset="0"/>
                <a:ea typeface="ＭＳ Ｐゴシック" charset="0"/>
                <a:cs typeface="Arial" charset="0"/>
              </a:rPr>
              <a:t>PTB Berlin)</a:t>
            </a:r>
          </a:p>
          <a:p>
            <a:pPr fontAlgn="base">
              <a:spcBef>
                <a:spcPct val="0"/>
              </a:spcBef>
              <a:spcAft>
                <a:spcPct val="0"/>
              </a:spcAft>
            </a:pPr>
            <a:r>
              <a:rPr lang="en-US" sz="2000" dirty="0">
                <a:solidFill>
                  <a:prstClr val="black"/>
                </a:solidFill>
                <a:latin typeface="Calibri" pitchFamily="34" charset="0"/>
                <a:ea typeface="ＭＳ Ｐゴシック" charset="0"/>
                <a:cs typeface="Arial" charset="0"/>
              </a:rPr>
              <a:t>Loop diameter: 30 </a:t>
            </a:r>
            <a:r>
              <a:rPr lang="en-US" sz="2000" dirty="0">
                <a:solidFill>
                  <a:prstClr val="black"/>
                </a:solidFill>
                <a:latin typeface="Symbol" pitchFamily="18" charset="2"/>
                <a:ea typeface="ＭＳ Ｐゴシック" charset="0"/>
                <a:cs typeface="Arial" charset="0"/>
              </a:rPr>
              <a:t>m</a:t>
            </a:r>
            <a:r>
              <a:rPr lang="en-US" sz="2000" dirty="0">
                <a:solidFill>
                  <a:prstClr val="black"/>
                </a:solidFill>
                <a:latin typeface="Calibri" pitchFamily="34" charset="0"/>
                <a:ea typeface="ＭＳ Ｐゴシック" charset="0"/>
                <a:cs typeface="Arial" charset="0"/>
              </a:rPr>
              <a:t>m</a:t>
            </a:r>
          </a:p>
          <a:p>
            <a:pPr fontAlgn="base">
              <a:spcBef>
                <a:spcPct val="0"/>
              </a:spcBef>
              <a:spcAft>
                <a:spcPct val="0"/>
              </a:spcAft>
            </a:pPr>
            <a:r>
              <a:rPr lang="en-US" sz="2000" dirty="0">
                <a:solidFill>
                  <a:prstClr val="black"/>
                </a:solidFill>
                <a:latin typeface="Calibri" pitchFamily="34" charset="0"/>
                <a:ea typeface="ＭＳ Ｐゴシック" charset="0"/>
                <a:cs typeface="Arial" charset="0"/>
              </a:rPr>
              <a:t>Flux noise</a:t>
            </a:r>
            <a:r>
              <a:rPr lang="en-US" sz="2000" dirty="0">
                <a:solidFill>
                  <a:prstClr val="black"/>
                </a:solidFill>
                <a:latin typeface="Calibri" pitchFamily="34" charset="0"/>
                <a:ea typeface="ＭＳ Ｐゴシック" charset="0"/>
                <a:cs typeface="Arial" charset="0"/>
                <a:sym typeface="Symbol" pitchFamily="18" charset="2"/>
              </a:rPr>
              <a:t></a:t>
            </a:r>
            <a:r>
              <a:rPr lang="en-US" sz="2000" dirty="0">
                <a:solidFill>
                  <a:prstClr val="black"/>
                </a:solidFill>
                <a:latin typeface="Calibri" pitchFamily="34" charset="0"/>
                <a:ea typeface="ＭＳ Ｐゴシック" charset="0"/>
                <a:cs typeface="Arial" charset="0"/>
              </a:rPr>
              <a:t>1 </a:t>
            </a:r>
            <a:r>
              <a:rPr lang="en-US" sz="2000" dirty="0">
                <a:solidFill>
                  <a:prstClr val="black"/>
                </a:solidFill>
                <a:latin typeface="Symbol" pitchFamily="18" charset="2"/>
                <a:ea typeface="ＭＳ Ｐゴシック" charset="0"/>
                <a:cs typeface="Arial" charset="0"/>
              </a:rPr>
              <a:t>mf</a:t>
            </a:r>
            <a:r>
              <a:rPr lang="en-US" sz="2000" baseline="-25000" dirty="0">
                <a:solidFill>
                  <a:prstClr val="black"/>
                </a:solidFill>
                <a:latin typeface="Calibri" pitchFamily="34" charset="0"/>
                <a:ea typeface="ＭＳ Ｐゴシック" charset="0"/>
                <a:cs typeface="Arial" charset="0"/>
              </a:rPr>
              <a:t>0</a:t>
            </a:r>
            <a:r>
              <a:rPr lang="en-US" sz="2000" dirty="0">
                <a:solidFill>
                  <a:prstClr val="black"/>
                </a:solidFill>
                <a:latin typeface="Calibri" pitchFamily="34" charset="0"/>
                <a:ea typeface="ＭＳ Ｐゴシック" charset="0"/>
                <a:cs typeface="Arial" charset="0"/>
              </a:rPr>
              <a:t>/</a:t>
            </a:r>
            <a:r>
              <a:rPr lang="en-US" sz="2000" dirty="0">
                <a:solidFill>
                  <a:prstClr val="black"/>
                </a:solidFill>
                <a:latin typeface="Calibri" pitchFamily="34" charset="0"/>
                <a:ea typeface="ＭＳ Ｐゴシック" charset="0"/>
                <a:cs typeface="Arial" charset="0"/>
                <a:sym typeface="Symbol" pitchFamily="18" charset="2"/>
              </a:rPr>
              <a:t>Hz</a:t>
            </a:r>
            <a:r>
              <a:rPr lang="en-US" sz="2000" baseline="30000" dirty="0">
                <a:solidFill>
                  <a:prstClr val="black"/>
                </a:solidFill>
                <a:latin typeface="Calibri" pitchFamily="34" charset="0"/>
                <a:ea typeface="ＭＳ Ｐゴシック" charset="0"/>
                <a:cs typeface="Arial" charset="0"/>
                <a:sym typeface="Symbol" pitchFamily="18" charset="2"/>
              </a:rPr>
              <a:t>1/2</a:t>
            </a:r>
            <a:endParaRPr lang="en-US" sz="2000" dirty="0">
              <a:solidFill>
                <a:srgbClr val="0000FF"/>
              </a:solidFill>
              <a:latin typeface="Calibri" pitchFamily="34" charset="0"/>
              <a:ea typeface="ＭＳ Ｐゴシック" charset="0"/>
              <a:cs typeface="Arial" charset="0"/>
            </a:endParaRPr>
          </a:p>
        </p:txBody>
      </p:sp>
      <p:sp>
        <p:nvSpPr>
          <p:cNvPr id="8198" name="TextBox 34"/>
          <p:cNvSpPr txBox="1">
            <a:spLocks noChangeArrowheads="1"/>
          </p:cNvSpPr>
          <p:nvPr/>
        </p:nvSpPr>
        <p:spPr bwMode="auto">
          <a:xfrm>
            <a:off x="533400" y="990600"/>
            <a:ext cx="3200400" cy="1625600"/>
          </a:xfrm>
          <a:prstGeom prst="rect">
            <a:avLst/>
          </a:prstGeom>
          <a:noFill/>
          <a:ln w="9525">
            <a:solidFill>
              <a:srgbClr val="0000FF"/>
            </a:solidFill>
            <a:miter lim="800000"/>
            <a:headEnd/>
            <a:tailEnd/>
          </a:ln>
        </p:spPr>
        <p:txBody>
          <a:bodyPr>
            <a:spAutoFit/>
          </a:bodyPr>
          <a:lstStyle/>
          <a:p>
            <a:pPr fontAlgn="base">
              <a:spcBef>
                <a:spcPct val="0"/>
              </a:spcBef>
              <a:spcAft>
                <a:spcPct val="0"/>
              </a:spcAft>
            </a:pPr>
            <a:r>
              <a:rPr lang="en-US" sz="2000">
                <a:solidFill>
                  <a:srgbClr val="0000FF"/>
                </a:solidFill>
                <a:latin typeface="Calibri" pitchFamily="34" charset="0"/>
                <a:ea typeface="ＭＳ Ｐゴシック" charset="0"/>
                <a:cs typeface="Arial" charset="0"/>
              </a:rPr>
              <a:t>Cantilever (IBM type)</a:t>
            </a:r>
          </a:p>
          <a:p>
            <a:pPr fontAlgn="base">
              <a:spcBef>
                <a:spcPct val="0"/>
              </a:spcBef>
              <a:spcAft>
                <a:spcPct val="0"/>
              </a:spcAft>
            </a:pPr>
            <a:r>
              <a:rPr lang="en-US" sz="2000">
                <a:solidFill>
                  <a:srgbClr val="0000FF"/>
                </a:solidFill>
                <a:latin typeface="Calibri" pitchFamily="34" charset="0"/>
                <a:ea typeface="ＭＳ Ｐゴシック" charset="0"/>
                <a:cs typeface="Arial" charset="0"/>
              </a:rPr>
              <a:t>on a 3D coarse approach</a:t>
            </a:r>
          </a:p>
          <a:p>
            <a:pPr fontAlgn="base">
              <a:spcBef>
                <a:spcPct val="0"/>
              </a:spcBef>
              <a:spcAft>
                <a:spcPct val="0"/>
              </a:spcAft>
            </a:pPr>
            <a:r>
              <a:rPr lang="en-US" sz="2000">
                <a:solidFill>
                  <a:prstClr val="black"/>
                </a:solidFill>
                <a:latin typeface="Calibri" pitchFamily="34" charset="0"/>
                <a:ea typeface="ＭＳ Ｐゴシック" charset="0"/>
                <a:cs typeface="Arial" charset="0"/>
              </a:rPr>
              <a:t>k=1x10</a:t>
            </a:r>
            <a:r>
              <a:rPr lang="en-US" sz="2000" baseline="30000">
                <a:solidFill>
                  <a:prstClr val="black"/>
                </a:solidFill>
                <a:latin typeface="Calibri" pitchFamily="34" charset="0"/>
                <a:ea typeface="ＭＳ Ｐゴシック" charset="0"/>
                <a:cs typeface="Arial" charset="0"/>
              </a:rPr>
              <a:t>-4</a:t>
            </a:r>
            <a:r>
              <a:rPr lang="en-US" sz="2000">
                <a:solidFill>
                  <a:prstClr val="black"/>
                </a:solidFill>
                <a:latin typeface="Calibri" pitchFamily="34" charset="0"/>
                <a:ea typeface="ＭＳ Ｐゴシック" charset="0"/>
                <a:cs typeface="Arial" charset="0"/>
              </a:rPr>
              <a:t> N/m</a:t>
            </a:r>
          </a:p>
          <a:p>
            <a:pPr fontAlgn="base">
              <a:spcBef>
                <a:spcPct val="0"/>
              </a:spcBef>
              <a:spcAft>
                <a:spcPct val="0"/>
              </a:spcAft>
            </a:pPr>
            <a:r>
              <a:rPr lang="en-US" sz="2000">
                <a:solidFill>
                  <a:prstClr val="black"/>
                </a:solidFill>
                <a:latin typeface="Calibri" pitchFamily="34" charset="0"/>
                <a:ea typeface="ＭＳ Ｐゴシック" charset="0"/>
                <a:cs typeface="Arial" charset="0"/>
              </a:rPr>
              <a:t>Q</a:t>
            </a:r>
            <a:r>
              <a:rPr lang="en-US" sz="2000">
                <a:solidFill>
                  <a:prstClr val="black"/>
                </a:solidFill>
                <a:latin typeface="Calibri" pitchFamily="34" charset="0"/>
                <a:ea typeface="ＭＳ Ｐゴシック" charset="0"/>
                <a:cs typeface="Arial" charset="0"/>
                <a:sym typeface="Symbol" pitchFamily="18" charset="2"/>
              </a:rPr>
              <a:t>30</a:t>
            </a:r>
            <a:r>
              <a:rPr lang="en-US" sz="2000">
                <a:solidFill>
                  <a:prstClr val="black"/>
                </a:solidFill>
                <a:latin typeface="Calibri" pitchFamily="34" charset="0"/>
                <a:ea typeface="ＭＳ Ｐゴシック" charset="0"/>
                <a:cs typeface="Arial" charset="0"/>
              </a:rPr>
              <a:t>000  @lowT</a:t>
            </a:r>
          </a:p>
          <a:p>
            <a:pPr fontAlgn="base">
              <a:spcBef>
                <a:spcPct val="0"/>
              </a:spcBef>
              <a:spcAft>
                <a:spcPct val="0"/>
              </a:spcAft>
            </a:pPr>
            <a:r>
              <a:rPr lang="en-US" sz="2000">
                <a:solidFill>
                  <a:prstClr val="black"/>
                </a:solidFill>
                <a:latin typeface="Calibri" pitchFamily="34" charset="0"/>
                <a:ea typeface="ＭＳ Ｐゴシック" charset="0"/>
                <a:cs typeface="Arial" charset="0"/>
              </a:rPr>
              <a:t>f0=4150 Hz</a:t>
            </a:r>
          </a:p>
        </p:txBody>
      </p:sp>
      <p:cxnSp>
        <p:nvCxnSpPr>
          <p:cNvPr id="8" name="Straight Arrow Connector 7"/>
          <p:cNvCxnSpPr/>
          <p:nvPr/>
        </p:nvCxnSpPr>
        <p:spPr>
          <a:xfrm flipH="1">
            <a:off x="7834313" y="2057400"/>
            <a:ext cx="14287" cy="1782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086600" y="2057400"/>
            <a:ext cx="76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7572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411162"/>
          </a:xfrm>
        </p:spPr>
        <p:txBody>
          <a:bodyPr/>
          <a:lstStyle/>
          <a:p>
            <a:pPr eaLnBrk="1" hangingPunct="1"/>
            <a:r>
              <a:rPr lang="en-US" sz="4000" smtClean="0"/>
              <a:t>Experiment</a:t>
            </a:r>
          </a:p>
        </p:txBody>
      </p:sp>
      <p:pic>
        <p:nvPicPr>
          <p:cNvPr id="8195" name="Picture 8" descr="C6XS1_01_Susceptometer"/>
          <p:cNvPicPr>
            <a:picLocks noChangeAspect="1" noChangeArrowheads="1"/>
          </p:cNvPicPr>
          <p:nvPr/>
        </p:nvPicPr>
        <p:blipFill>
          <a:blip r:embed="rId2" cstate="print"/>
          <a:srcRect/>
          <a:stretch>
            <a:fillRect/>
          </a:stretch>
        </p:blipFill>
        <p:spPr bwMode="auto">
          <a:xfrm>
            <a:off x="4406900" y="2743200"/>
            <a:ext cx="4356100" cy="3429000"/>
          </a:xfrm>
          <a:prstGeom prst="rect">
            <a:avLst/>
          </a:prstGeom>
          <a:noFill/>
          <a:ln w="9525">
            <a:noFill/>
            <a:miter lim="800000"/>
            <a:headEnd/>
            <a:tailEnd/>
          </a:ln>
        </p:spPr>
      </p:pic>
      <p:pic>
        <p:nvPicPr>
          <p:cNvPr id="8196" name="Picture 5" descr="vertical approach zoom.jpg"/>
          <p:cNvPicPr>
            <a:picLocks noChangeAspect="1"/>
          </p:cNvPicPr>
          <p:nvPr/>
        </p:nvPicPr>
        <p:blipFill>
          <a:blip r:embed="rId3" cstate="print"/>
          <a:srcRect/>
          <a:stretch>
            <a:fillRect/>
          </a:stretch>
        </p:blipFill>
        <p:spPr bwMode="auto">
          <a:xfrm>
            <a:off x="228600" y="3124200"/>
            <a:ext cx="3611563" cy="3048000"/>
          </a:xfrm>
          <a:prstGeom prst="rect">
            <a:avLst/>
          </a:prstGeom>
          <a:noFill/>
          <a:ln w="9525">
            <a:noFill/>
            <a:miter lim="800000"/>
            <a:headEnd/>
            <a:tailEnd/>
          </a:ln>
        </p:spPr>
      </p:pic>
      <p:sp>
        <p:nvSpPr>
          <p:cNvPr id="8197" name="TextBox 34"/>
          <p:cNvSpPr txBox="1">
            <a:spLocks noChangeArrowheads="1"/>
          </p:cNvSpPr>
          <p:nvPr/>
        </p:nvSpPr>
        <p:spPr bwMode="auto">
          <a:xfrm>
            <a:off x="4648200" y="990600"/>
            <a:ext cx="4114800" cy="1323439"/>
          </a:xfrm>
          <a:prstGeom prst="rect">
            <a:avLst/>
          </a:prstGeom>
          <a:noFill/>
          <a:ln w="9525">
            <a:solidFill>
              <a:srgbClr val="0000FF"/>
            </a:solidFill>
            <a:miter lim="800000"/>
            <a:headEnd/>
            <a:tailEnd/>
          </a:ln>
        </p:spPr>
        <p:txBody>
          <a:bodyPr wrap="square">
            <a:spAutoFit/>
          </a:bodyPr>
          <a:lstStyle/>
          <a:p>
            <a:pPr fontAlgn="base">
              <a:spcBef>
                <a:spcPct val="0"/>
              </a:spcBef>
              <a:spcAft>
                <a:spcPct val="0"/>
              </a:spcAft>
            </a:pPr>
            <a:r>
              <a:rPr lang="en-US" sz="2000" dirty="0">
                <a:solidFill>
                  <a:srgbClr val="0000FF"/>
                </a:solidFill>
                <a:latin typeface="Calibri" pitchFamily="34" charset="0"/>
                <a:ea typeface="ＭＳ Ｐゴシック" charset="0"/>
                <a:cs typeface="Arial" charset="0"/>
              </a:rPr>
              <a:t>SQUID </a:t>
            </a:r>
            <a:r>
              <a:rPr lang="en-US" sz="2000" dirty="0" err="1">
                <a:solidFill>
                  <a:srgbClr val="0000FF"/>
                </a:solidFill>
                <a:latin typeface="Calibri" pitchFamily="34" charset="0"/>
                <a:ea typeface="ＭＳ Ｐゴシック" charset="0"/>
                <a:cs typeface="Arial" charset="0"/>
              </a:rPr>
              <a:t>microsusceptometer</a:t>
            </a:r>
            <a:r>
              <a:rPr lang="en-US" sz="2000" dirty="0">
                <a:solidFill>
                  <a:srgbClr val="0000FF"/>
                </a:solidFill>
                <a:latin typeface="Calibri" pitchFamily="34" charset="0"/>
                <a:ea typeface="ＭＳ Ｐゴシック" charset="0"/>
                <a:cs typeface="Arial" charset="0"/>
              </a:rPr>
              <a:t> </a:t>
            </a:r>
          </a:p>
          <a:p>
            <a:pPr fontAlgn="base">
              <a:spcBef>
                <a:spcPct val="0"/>
              </a:spcBef>
              <a:spcAft>
                <a:spcPct val="0"/>
              </a:spcAft>
            </a:pPr>
            <a:r>
              <a:rPr lang="en-US" sz="2000" dirty="0">
                <a:solidFill>
                  <a:srgbClr val="0000FF"/>
                </a:solidFill>
                <a:latin typeface="Calibri" pitchFamily="34" charset="0"/>
                <a:ea typeface="ＭＳ Ｐゴシック" charset="0"/>
                <a:cs typeface="Arial" charset="0"/>
              </a:rPr>
              <a:t>(T. </a:t>
            </a:r>
            <a:r>
              <a:rPr lang="en-US" sz="2000" dirty="0" err="1" smtClean="0">
                <a:solidFill>
                  <a:srgbClr val="0000FF"/>
                </a:solidFill>
                <a:latin typeface="Calibri" pitchFamily="34" charset="0"/>
                <a:ea typeface="ＭＳ Ｐゴシック" charset="0"/>
                <a:cs typeface="Arial" charset="0"/>
              </a:rPr>
              <a:t>Schurig</a:t>
            </a:r>
            <a:r>
              <a:rPr lang="en-US" sz="2000" dirty="0" smtClean="0">
                <a:solidFill>
                  <a:srgbClr val="0000FF"/>
                </a:solidFill>
                <a:latin typeface="Calibri" pitchFamily="34" charset="0"/>
                <a:ea typeface="ＭＳ Ｐゴシック" charset="0"/>
                <a:cs typeface="Arial" charset="0"/>
              </a:rPr>
              <a:t> and A. </a:t>
            </a:r>
            <a:r>
              <a:rPr lang="en-US" sz="2000" dirty="0" err="1" smtClean="0">
                <a:solidFill>
                  <a:srgbClr val="0000FF"/>
                </a:solidFill>
                <a:latin typeface="Calibri" pitchFamily="34" charset="0"/>
                <a:ea typeface="ＭＳ Ｐゴシック" charset="0"/>
                <a:cs typeface="Arial" charset="0"/>
              </a:rPr>
              <a:t>Kirste</a:t>
            </a:r>
            <a:r>
              <a:rPr lang="en-US" sz="2000" dirty="0" smtClean="0">
                <a:solidFill>
                  <a:srgbClr val="0000FF"/>
                </a:solidFill>
                <a:latin typeface="Calibri" pitchFamily="34" charset="0"/>
                <a:ea typeface="ＭＳ Ｐゴシック" charset="0"/>
                <a:cs typeface="Arial" charset="0"/>
              </a:rPr>
              <a:t>, </a:t>
            </a:r>
            <a:r>
              <a:rPr lang="en-US" sz="2000" dirty="0">
                <a:solidFill>
                  <a:srgbClr val="0000FF"/>
                </a:solidFill>
                <a:latin typeface="Calibri" pitchFamily="34" charset="0"/>
                <a:ea typeface="ＭＳ Ｐゴシック" charset="0"/>
                <a:cs typeface="Arial" charset="0"/>
              </a:rPr>
              <a:t>PTB Berlin)</a:t>
            </a:r>
          </a:p>
          <a:p>
            <a:pPr fontAlgn="base">
              <a:spcBef>
                <a:spcPct val="0"/>
              </a:spcBef>
              <a:spcAft>
                <a:spcPct val="0"/>
              </a:spcAft>
            </a:pPr>
            <a:r>
              <a:rPr lang="en-US" sz="2000" dirty="0">
                <a:solidFill>
                  <a:prstClr val="black"/>
                </a:solidFill>
                <a:latin typeface="Calibri" pitchFamily="34" charset="0"/>
                <a:ea typeface="ＭＳ Ｐゴシック" charset="0"/>
                <a:cs typeface="Arial" charset="0"/>
              </a:rPr>
              <a:t>Loop diameter: 30 </a:t>
            </a:r>
            <a:r>
              <a:rPr lang="en-US" sz="2000" dirty="0">
                <a:solidFill>
                  <a:prstClr val="black"/>
                </a:solidFill>
                <a:latin typeface="Symbol" pitchFamily="18" charset="2"/>
                <a:ea typeface="ＭＳ Ｐゴシック" charset="0"/>
                <a:cs typeface="Arial" charset="0"/>
              </a:rPr>
              <a:t>m</a:t>
            </a:r>
            <a:r>
              <a:rPr lang="en-US" sz="2000" dirty="0">
                <a:solidFill>
                  <a:prstClr val="black"/>
                </a:solidFill>
                <a:latin typeface="Calibri" pitchFamily="34" charset="0"/>
                <a:ea typeface="ＭＳ Ｐゴシック" charset="0"/>
                <a:cs typeface="Arial" charset="0"/>
              </a:rPr>
              <a:t>m</a:t>
            </a:r>
          </a:p>
          <a:p>
            <a:pPr fontAlgn="base">
              <a:spcBef>
                <a:spcPct val="0"/>
              </a:spcBef>
              <a:spcAft>
                <a:spcPct val="0"/>
              </a:spcAft>
            </a:pPr>
            <a:r>
              <a:rPr lang="en-US" sz="2000" dirty="0">
                <a:solidFill>
                  <a:prstClr val="black"/>
                </a:solidFill>
                <a:latin typeface="Calibri" pitchFamily="34" charset="0"/>
                <a:ea typeface="ＭＳ Ｐゴシック" charset="0"/>
                <a:cs typeface="Arial" charset="0"/>
              </a:rPr>
              <a:t>Flux noise</a:t>
            </a:r>
            <a:r>
              <a:rPr lang="en-US" sz="2000" dirty="0">
                <a:solidFill>
                  <a:prstClr val="black"/>
                </a:solidFill>
                <a:latin typeface="Calibri" pitchFamily="34" charset="0"/>
                <a:ea typeface="ＭＳ Ｐゴシック" charset="0"/>
                <a:cs typeface="Arial" charset="0"/>
                <a:sym typeface="Symbol" pitchFamily="18" charset="2"/>
              </a:rPr>
              <a:t></a:t>
            </a:r>
            <a:r>
              <a:rPr lang="en-US" sz="2000" dirty="0">
                <a:solidFill>
                  <a:prstClr val="black"/>
                </a:solidFill>
                <a:latin typeface="Calibri" pitchFamily="34" charset="0"/>
                <a:ea typeface="ＭＳ Ｐゴシック" charset="0"/>
                <a:cs typeface="Arial" charset="0"/>
              </a:rPr>
              <a:t>1 </a:t>
            </a:r>
            <a:r>
              <a:rPr lang="en-US" sz="2000" dirty="0">
                <a:solidFill>
                  <a:prstClr val="black"/>
                </a:solidFill>
                <a:latin typeface="Symbol" pitchFamily="18" charset="2"/>
                <a:ea typeface="ＭＳ Ｐゴシック" charset="0"/>
                <a:cs typeface="Arial" charset="0"/>
              </a:rPr>
              <a:t>mf</a:t>
            </a:r>
            <a:r>
              <a:rPr lang="en-US" sz="2000" baseline="-25000" dirty="0">
                <a:solidFill>
                  <a:prstClr val="black"/>
                </a:solidFill>
                <a:latin typeface="Calibri" pitchFamily="34" charset="0"/>
                <a:ea typeface="ＭＳ Ｐゴシック" charset="0"/>
                <a:cs typeface="Arial" charset="0"/>
              </a:rPr>
              <a:t>0</a:t>
            </a:r>
            <a:r>
              <a:rPr lang="en-US" sz="2000" dirty="0">
                <a:solidFill>
                  <a:prstClr val="black"/>
                </a:solidFill>
                <a:latin typeface="Calibri" pitchFamily="34" charset="0"/>
                <a:ea typeface="ＭＳ Ｐゴシック" charset="0"/>
                <a:cs typeface="Arial" charset="0"/>
              </a:rPr>
              <a:t>/</a:t>
            </a:r>
            <a:r>
              <a:rPr lang="en-US" sz="2000" dirty="0">
                <a:solidFill>
                  <a:prstClr val="black"/>
                </a:solidFill>
                <a:latin typeface="Calibri" pitchFamily="34" charset="0"/>
                <a:ea typeface="ＭＳ Ｐゴシック" charset="0"/>
                <a:cs typeface="Arial" charset="0"/>
                <a:sym typeface="Symbol" pitchFamily="18" charset="2"/>
              </a:rPr>
              <a:t>Hz</a:t>
            </a:r>
            <a:r>
              <a:rPr lang="en-US" sz="2000" baseline="30000" dirty="0">
                <a:solidFill>
                  <a:prstClr val="black"/>
                </a:solidFill>
                <a:latin typeface="Calibri" pitchFamily="34" charset="0"/>
                <a:ea typeface="ＭＳ Ｐゴシック" charset="0"/>
                <a:cs typeface="Arial" charset="0"/>
                <a:sym typeface="Symbol" pitchFamily="18" charset="2"/>
              </a:rPr>
              <a:t>1/2</a:t>
            </a:r>
            <a:endParaRPr lang="en-US" sz="2000" dirty="0">
              <a:solidFill>
                <a:srgbClr val="0000FF"/>
              </a:solidFill>
              <a:latin typeface="Calibri" pitchFamily="34" charset="0"/>
              <a:ea typeface="ＭＳ Ｐゴシック" charset="0"/>
              <a:cs typeface="Arial" charset="0"/>
            </a:endParaRPr>
          </a:p>
        </p:txBody>
      </p:sp>
      <p:sp>
        <p:nvSpPr>
          <p:cNvPr id="8198" name="TextBox 34"/>
          <p:cNvSpPr txBox="1">
            <a:spLocks noChangeArrowheads="1"/>
          </p:cNvSpPr>
          <p:nvPr/>
        </p:nvSpPr>
        <p:spPr bwMode="auto">
          <a:xfrm>
            <a:off x="533400" y="990600"/>
            <a:ext cx="3200400" cy="1625600"/>
          </a:xfrm>
          <a:prstGeom prst="rect">
            <a:avLst/>
          </a:prstGeom>
          <a:noFill/>
          <a:ln w="9525">
            <a:solidFill>
              <a:srgbClr val="0000FF"/>
            </a:solidFill>
            <a:miter lim="800000"/>
            <a:headEnd/>
            <a:tailEnd/>
          </a:ln>
        </p:spPr>
        <p:txBody>
          <a:bodyPr>
            <a:spAutoFit/>
          </a:bodyPr>
          <a:lstStyle/>
          <a:p>
            <a:pPr fontAlgn="base">
              <a:spcBef>
                <a:spcPct val="0"/>
              </a:spcBef>
              <a:spcAft>
                <a:spcPct val="0"/>
              </a:spcAft>
            </a:pPr>
            <a:r>
              <a:rPr lang="en-US" sz="2000">
                <a:solidFill>
                  <a:srgbClr val="0000FF"/>
                </a:solidFill>
                <a:latin typeface="Calibri" pitchFamily="34" charset="0"/>
                <a:ea typeface="ＭＳ Ｐゴシック" charset="0"/>
                <a:cs typeface="Arial" charset="0"/>
              </a:rPr>
              <a:t>Cantilever (IBM type)</a:t>
            </a:r>
          </a:p>
          <a:p>
            <a:pPr fontAlgn="base">
              <a:spcBef>
                <a:spcPct val="0"/>
              </a:spcBef>
              <a:spcAft>
                <a:spcPct val="0"/>
              </a:spcAft>
            </a:pPr>
            <a:r>
              <a:rPr lang="en-US" sz="2000">
                <a:solidFill>
                  <a:srgbClr val="0000FF"/>
                </a:solidFill>
                <a:latin typeface="Calibri" pitchFamily="34" charset="0"/>
                <a:ea typeface="ＭＳ Ｐゴシック" charset="0"/>
                <a:cs typeface="Arial" charset="0"/>
              </a:rPr>
              <a:t>on a 3D coarse approach</a:t>
            </a:r>
          </a:p>
          <a:p>
            <a:pPr fontAlgn="base">
              <a:spcBef>
                <a:spcPct val="0"/>
              </a:spcBef>
              <a:spcAft>
                <a:spcPct val="0"/>
              </a:spcAft>
            </a:pPr>
            <a:r>
              <a:rPr lang="en-US" sz="2000">
                <a:solidFill>
                  <a:prstClr val="black"/>
                </a:solidFill>
                <a:latin typeface="Calibri" pitchFamily="34" charset="0"/>
                <a:ea typeface="ＭＳ Ｐゴシック" charset="0"/>
                <a:cs typeface="Arial" charset="0"/>
              </a:rPr>
              <a:t>k=1x10</a:t>
            </a:r>
            <a:r>
              <a:rPr lang="en-US" sz="2000" baseline="30000">
                <a:solidFill>
                  <a:prstClr val="black"/>
                </a:solidFill>
                <a:latin typeface="Calibri" pitchFamily="34" charset="0"/>
                <a:ea typeface="ＭＳ Ｐゴシック" charset="0"/>
                <a:cs typeface="Arial" charset="0"/>
              </a:rPr>
              <a:t>-4</a:t>
            </a:r>
            <a:r>
              <a:rPr lang="en-US" sz="2000">
                <a:solidFill>
                  <a:prstClr val="black"/>
                </a:solidFill>
                <a:latin typeface="Calibri" pitchFamily="34" charset="0"/>
                <a:ea typeface="ＭＳ Ｐゴシック" charset="0"/>
                <a:cs typeface="Arial" charset="0"/>
              </a:rPr>
              <a:t> N/m</a:t>
            </a:r>
          </a:p>
          <a:p>
            <a:pPr fontAlgn="base">
              <a:spcBef>
                <a:spcPct val="0"/>
              </a:spcBef>
              <a:spcAft>
                <a:spcPct val="0"/>
              </a:spcAft>
            </a:pPr>
            <a:r>
              <a:rPr lang="en-US" sz="2000">
                <a:solidFill>
                  <a:prstClr val="black"/>
                </a:solidFill>
                <a:latin typeface="Calibri" pitchFamily="34" charset="0"/>
                <a:ea typeface="ＭＳ Ｐゴシック" charset="0"/>
                <a:cs typeface="Arial" charset="0"/>
              </a:rPr>
              <a:t>Q</a:t>
            </a:r>
            <a:r>
              <a:rPr lang="en-US" sz="2000">
                <a:solidFill>
                  <a:prstClr val="black"/>
                </a:solidFill>
                <a:latin typeface="Calibri" pitchFamily="34" charset="0"/>
                <a:ea typeface="ＭＳ Ｐゴシック" charset="0"/>
                <a:cs typeface="Arial" charset="0"/>
                <a:sym typeface="Symbol" pitchFamily="18" charset="2"/>
              </a:rPr>
              <a:t>30</a:t>
            </a:r>
            <a:r>
              <a:rPr lang="en-US" sz="2000">
                <a:solidFill>
                  <a:prstClr val="black"/>
                </a:solidFill>
                <a:latin typeface="Calibri" pitchFamily="34" charset="0"/>
                <a:ea typeface="ＭＳ Ｐゴシック" charset="0"/>
                <a:cs typeface="Arial" charset="0"/>
              </a:rPr>
              <a:t>000  @lowT</a:t>
            </a:r>
          </a:p>
          <a:p>
            <a:pPr fontAlgn="base">
              <a:spcBef>
                <a:spcPct val="0"/>
              </a:spcBef>
              <a:spcAft>
                <a:spcPct val="0"/>
              </a:spcAft>
            </a:pPr>
            <a:r>
              <a:rPr lang="en-US" sz="2000">
                <a:solidFill>
                  <a:prstClr val="black"/>
                </a:solidFill>
                <a:latin typeface="Calibri" pitchFamily="34" charset="0"/>
                <a:ea typeface="ＭＳ Ｐゴシック" charset="0"/>
                <a:cs typeface="Arial" charset="0"/>
              </a:rPr>
              <a:t>f0=4150 Hz</a:t>
            </a:r>
          </a:p>
        </p:txBody>
      </p:sp>
      <p:cxnSp>
        <p:nvCxnSpPr>
          <p:cNvPr id="8" name="Straight Arrow Connector 7"/>
          <p:cNvCxnSpPr/>
          <p:nvPr/>
        </p:nvCxnSpPr>
        <p:spPr>
          <a:xfrm flipH="1">
            <a:off x="7834313" y="2057400"/>
            <a:ext cx="14287" cy="1782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086600" y="2057400"/>
            <a:ext cx="76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7"/>
          <p:cNvPicPr>
            <a:picLocks noChangeAspect="1" noChangeArrowheads="1"/>
          </p:cNvPicPr>
          <p:nvPr/>
        </p:nvPicPr>
        <p:blipFill>
          <a:blip r:embed="rId4" cstate="print"/>
          <a:srcRect l="12602" t="6313" r="10365" b="7004"/>
          <a:stretch>
            <a:fillRect/>
          </a:stretch>
        </p:blipFill>
        <p:spPr bwMode="auto">
          <a:xfrm>
            <a:off x="4355976" y="764704"/>
            <a:ext cx="4392488" cy="5971037"/>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7476520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3D </a:t>
            </a:r>
            <a:r>
              <a:rPr lang="nl-NL" dirty="0" err="1" smtClean="0"/>
              <a:t>coarse</a:t>
            </a:r>
            <a:r>
              <a:rPr lang="nl-NL" dirty="0" smtClean="0"/>
              <a:t> </a:t>
            </a:r>
            <a:r>
              <a:rPr lang="nl-NL" dirty="0" err="1" smtClean="0"/>
              <a:t>alignment</a:t>
            </a:r>
            <a:r>
              <a:rPr lang="nl-NL" dirty="0"/>
              <a:t/>
            </a:r>
            <a:br>
              <a:rPr lang="nl-NL" dirty="0"/>
            </a:br>
            <a:r>
              <a:rPr lang="nl-NL" dirty="0" smtClean="0"/>
              <a:t>3 </a:t>
            </a:r>
            <a:r>
              <a:rPr lang="nl-NL" dirty="0" err="1" smtClean="0"/>
              <a:t>piezo-driven</a:t>
            </a:r>
            <a:r>
              <a:rPr lang="nl-NL" dirty="0" smtClean="0"/>
              <a:t> </a:t>
            </a:r>
            <a:r>
              <a:rPr lang="nl-NL" dirty="0" err="1" smtClean="0"/>
              <a:t>screws</a:t>
            </a:r>
            <a:endParaRPr lang="nl-NL" dirty="0"/>
          </a:p>
        </p:txBody>
      </p:sp>
      <p:pic>
        <p:nvPicPr>
          <p:cNvPr id="3" name="Picture 2" descr="IMAG0042.jpg"/>
          <p:cNvPicPr>
            <a:picLocks noChangeAspect="1"/>
          </p:cNvPicPr>
          <p:nvPr/>
        </p:nvPicPr>
        <p:blipFill>
          <a:blip r:embed="rId2" cstate="print"/>
          <a:srcRect l="19288" t="11151" r="23225"/>
          <a:stretch>
            <a:fillRect/>
          </a:stretch>
        </p:blipFill>
        <p:spPr>
          <a:xfrm rot="10800000">
            <a:off x="323528" y="1556792"/>
            <a:ext cx="4076302" cy="4725144"/>
          </a:xfrm>
          <a:prstGeom prst="rect">
            <a:avLst/>
          </a:prstGeom>
        </p:spPr>
      </p:pic>
      <p:pic>
        <p:nvPicPr>
          <p:cNvPr id="5" name="Picture 4" descr="IMAG0187.jpg"/>
          <p:cNvPicPr>
            <a:picLocks noChangeAspect="1"/>
          </p:cNvPicPr>
          <p:nvPr/>
        </p:nvPicPr>
        <p:blipFill>
          <a:blip r:embed="rId3" cstate="print"/>
          <a:srcRect l="19200" t="17450" r="13601" b="11151"/>
          <a:stretch>
            <a:fillRect/>
          </a:stretch>
        </p:blipFill>
        <p:spPr>
          <a:xfrm>
            <a:off x="4817674" y="1556792"/>
            <a:ext cx="3354726" cy="4752528"/>
          </a:xfrm>
          <a:prstGeom prst="rect">
            <a:avLst/>
          </a:prstGeom>
        </p:spPr>
      </p:pic>
    </p:spTree>
    <p:extLst>
      <p:ext uri="{BB962C8B-B14F-4D97-AF65-F5344CB8AC3E}">
        <p14:creationId xmlns:p14="http://schemas.microsoft.com/office/powerpoint/2010/main" val="31659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ctrTitle" idx="4294967295"/>
          </p:nvPr>
        </p:nvSpPr>
        <p:spPr>
          <a:xfrm>
            <a:off x="381000" y="0"/>
            <a:ext cx="7772400" cy="838200"/>
          </a:xfrm>
        </p:spPr>
        <p:txBody>
          <a:bodyPr/>
          <a:lstStyle/>
          <a:p>
            <a:pPr eaLnBrk="1" hangingPunct="1"/>
            <a:r>
              <a:rPr lang="en-US" sz="3600">
                <a:latin typeface="Calibri" charset="0"/>
              </a:rPr>
              <a:t>Detecting thermal motion at T=90 mK</a:t>
            </a:r>
          </a:p>
        </p:txBody>
      </p:sp>
      <p:sp>
        <p:nvSpPr>
          <p:cNvPr id="138243" name="TextBox 9"/>
          <p:cNvSpPr txBox="1">
            <a:spLocks noChangeArrowheads="1"/>
          </p:cNvSpPr>
          <p:nvPr/>
        </p:nvSpPr>
        <p:spPr bwMode="auto">
          <a:xfrm>
            <a:off x="762000" y="762000"/>
            <a:ext cx="3810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2000" smtClean="0">
                <a:solidFill>
                  <a:prstClr val="black"/>
                </a:solidFill>
                <a:cs typeface="ＭＳ Ｐゴシック" charset="0"/>
              </a:rPr>
              <a:t>Old setup: 200 </a:t>
            </a:r>
            <a:r>
              <a:rPr lang="en-US" sz="2000" smtClean="0">
                <a:solidFill>
                  <a:prstClr val="black"/>
                </a:solidFill>
                <a:latin typeface="Symbol" charset="0"/>
                <a:cs typeface="ＭＳ Ｐゴシック" charset="0"/>
              </a:rPr>
              <a:t>m</a:t>
            </a:r>
            <a:r>
              <a:rPr lang="en-US" sz="2000" smtClean="0">
                <a:solidFill>
                  <a:prstClr val="black"/>
                </a:solidFill>
                <a:cs typeface="ＭＳ Ｐゴシック" charset="0"/>
              </a:rPr>
              <a:t>m pick-up coil + SQUID</a:t>
            </a:r>
          </a:p>
          <a:p>
            <a:pPr fontAlgn="base">
              <a:spcBef>
                <a:spcPct val="0"/>
              </a:spcBef>
              <a:spcAft>
                <a:spcPct val="0"/>
              </a:spcAft>
            </a:pPr>
            <a:r>
              <a:rPr lang="en-US" sz="2000" smtClean="0">
                <a:solidFill>
                  <a:prstClr val="black"/>
                </a:solidFill>
                <a:cs typeface="ＭＳ Ｐゴシック" charset="0"/>
              </a:rPr>
              <a:t>5 </a:t>
            </a:r>
            <a:r>
              <a:rPr lang="en-US" sz="2000" smtClean="0">
                <a:solidFill>
                  <a:prstClr val="black"/>
                </a:solidFill>
                <a:latin typeface="Symbol" charset="0"/>
                <a:cs typeface="ＭＳ Ｐゴシック" charset="0"/>
              </a:rPr>
              <a:t>m</a:t>
            </a:r>
            <a:r>
              <a:rPr lang="en-US" sz="2000" smtClean="0">
                <a:solidFill>
                  <a:prstClr val="black"/>
                </a:solidFill>
                <a:cs typeface="ＭＳ Ｐゴシック" charset="0"/>
              </a:rPr>
              <a:t>m magnetic particle</a:t>
            </a:r>
          </a:p>
        </p:txBody>
      </p:sp>
      <p:sp>
        <p:nvSpPr>
          <p:cNvPr id="138244" name="TextBox 10"/>
          <p:cNvSpPr txBox="1">
            <a:spLocks noChangeArrowheads="1"/>
          </p:cNvSpPr>
          <p:nvPr/>
        </p:nvSpPr>
        <p:spPr bwMode="auto">
          <a:xfrm>
            <a:off x="5257800" y="746125"/>
            <a:ext cx="27416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2000" smtClean="0">
                <a:solidFill>
                  <a:srgbClr val="FF0000"/>
                </a:solidFill>
                <a:cs typeface="ＭＳ Ｐゴシック" charset="0"/>
              </a:rPr>
              <a:t>Direct detection with </a:t>
            </a:r>
          </a:p>
          <a:p>
            <a:pPr fontAlgn="base">
              <a:spcBef>
                <a:spcPct val="0"/>
              </a:spcBef>
              <a:spcAft>
                <a:spcPct val="0"/>
              </a:spcAft>
            </a:pPr>
            <a:r>
              <a:rPr lang="en-US" sz="2000" smtClean="0">
                <a:solidFill>
                  <a:srgbClr val="FF0000"/>
                </a:solidFill>
                <a:cs typeface="ＭＳ Ｐゴシック" charset="0"/>
              </a:rPr>
              <a:t>a 30 </a:t>
            </a:r>
            <a:r>
              <a:rPr lang="en-US" sz="2000" smtClean="0">
                <a:solidFill>
                  <a:srgbClr val="FF0000"/>
                </a:solidFill>
                <a:latin typeface="Symbol" charset="0"/>
                <a:cs typeface="ＭＳ Ｐゴシック" charset="0"/>
              </a:rPr>
              <a:t>m</a:t>
            </a:r>
            <a:r>
              <a:rPr lang="en-US" sz="2000" smtClean="0">
                <a:solidFill>
                  <a:srgbClr val="FF0000"/>
                </a:solidFill>
                <a:cs typeface="ＭＳ Ｐゴシック" charset="0"/>
              </a:rPr>
              <a:t>m SQUID</a:t>
            </a:r>
          </a:p>
          <a:p>
            <a:pPr fontAlgn="base">
              <a:spcBef>
                <a:spcPct val="0"/>
              </a:spcBef>
              <a:spcAft>
                <a:spcPct val="0"/>
              </a:spcAft>
            </a:pPr>
            <a:r>
              <a:rPr lang="en-US" sz="2000" smtClean="0">
                <a:solidFill>
                  <a:srgbClr val="FF0000"/>
                </a:solidFill>
                <a:cs typeface="ＭＳ Ｐゴシック" charset="0"/>
              </a:rPr>
              <a:t>3 </a:t>
            </a:r>
            <a:r>
              <a:rPr lang="en-US" sz="2000" smtClean="0">
                <a:solidFill>
                  <a:srgbClr val="FF0000"/>
                </a:solidFill>
                <a:latin typeface="Symbol" charset="0"/>
                <a:cs typeface="ＭＳ Ｐゴシック" charset="0"/>
              </a:rPr>
              <a:t>m</a:t>
            </a:r>
            <a:r>
              <a:rPr lang="en-US" sz="2000" smtClean="0">
                <a:solidFill>
                  <a:srgbClr val="FF0000"/>
                </a:solidFill>
                <a:cs typeface="ＭＳ Ｐゴシック" charset="0"/>
              </a:rPr>
              <a:t>m magnetic particle</a:t>
            </a:r>
          </a:p>
        </p:txBody>
      </p:sp>
      <p:sp>
        <p:nvSpPr>
          <p:cNvPr id="138245" name="TextBox 11"/>
          <p:cNvSpPr txBox="1">
            <a:spLocks noChangeArrowheads="1"/>
          </p:cNvSpPr>
          <p:nvPr/>
        </p:nvSpPr>
        <p:spPr bwMode="auto">
          <a:xfrm>
            <a:off x="2362200" y="1905000"/>
            <a:ext cx="1003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1800" b="1" smtClean="0">
                <a:solidFill>
                  <a:prstClr val="black"/>
                </a:solidFill>
                <a:latin typeface="Symbol" charset="0"/>
                <a:cs typeface="ＭＳ Ｐゴシック" charset="0"/>
              </a:rPr>
              <a:t>D</a:t>
            </a:r>
            <a:r>
              <a:rPr lang="en-US" sz="1800" b="1" smtClean="0">
                <a:solidFill>
                  <a:prstClr val="black"/>
                </a:solidFill>
                <a:cs typeface="ＭＳ Ｐゴシック" charset="0"/>
              </a:rPr>
              <a:t>f=2 Hz</a:t>
            </a:r>
          </a:p>
        </p:txBody>
      </p:sp>
      <p:sp>
        <p:nvSpPr>
          <p:cNvPr id="138246" name="TextBox 12"/>
          <p:cNvSpPr txBox="1">
            <a:spLocks noChangeArrowheads="1"/>
          </p:cNvSpPr>
          <p:nvPr/>
        </p:nvSpPr>
        <p:spPr bwMode="auto">
          <a:xfrm>
            <a:off x="5486400" y="1828800"/>
            <a:ext cx="125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1800" b="1" smtClean="0">
                <a:solidFill>
                  <a:srgbClr val="FF0000"/>
                </a:solidFill>
                <a:latin typeface="Symbol" charset="0"/>
                <a:cs typeface="ＭＳ Ｐゴシック" charset="0"/>
              </a:rPr>
              <a:t>D</a:t>
            </a:r>
            <a:r>
              <a:rPr lang="en-US" sz="1800" b="1" smtClean="0">
                <a:solidFill>
                  <a:srgbClr val="FF0000"/>
                </a:solidFill>
                <a:cs typeface="ＭＳ Ｐゴシック" charset="0"/>
              </a:rPr>
              <a:t>f=200 Hz</a:t>
            </a:r>
          </a:p>
        </p:txBody>
      </p:sp>
      <p:graphicFrame>
        <p:nvGraphicFramePr>
          <p:cNvPr id="138247" name="Object 10"/>
          <p:cNvGraphicFramePr>
            <a:graphicFrameLocks noChangeAspect="1"/>
          </p:cNvGraphicFramePr>
          <p:nvPr/>
        </p:nvGraphicFramePr>
        <p:xfrm>
          <a:off x="381000" y="1752600"/>
          <a:ext cx="7696200" cy="5375275"/>
        </p:xfrm>
        <a:graphic>
          <a:graphicData uri="http://schemas.openxmlformats.org/presentationml/2006/ole">
            <mc:AlternateContent xmlns:mc="http://schemas.openxmlformats.org/markup-compatibility/2006">
              <mc:Choice xmlns:v="urn:schemas-microsoft-com:vml" Requires="v">
                <p:oleObj spid="_x0000_s9319" name="Graph" r:id="rId4" imgW="4154760" imgH="2901600" progId="Origin50.Graph">
                  <p:embed/>
                </p:oleObj>
              </mc:Choice>
              <mc:Fallback>
                <p:oleObj name="Graph" r:id="rId4" imgW="4154760" imgH="2901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52600"/>
                        <a:ext cx="7696200" cy="53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48" name="Text Box 9"/>
          <p:cNvSpPr txBox="1">
            <a:spLocks noChangeArrowheads="1"/>
          </p:cNvSpPr>
          <p:nvPr/>
        </p:nvSpPr>
        <p:spPr bwMode="auto">
          <a:xfrm>
            <a:off x="1905000" y="4129088"/>
            <a:ext cx="21605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it-IT" sz="1800" smtClean="0">
                <a:solidFill>
                  <a:prstClr val="black"/>
                </a:solidFill>
                <a:latin typeface="Arial Narrow" charset="0"/>
                <a:cs typeface="ＭＳ Ｐゴシック" charset="0"/>
              </a:rPr>
              <a:t>Usenko et al, APL 2011</a:t>
            </a:r>
          </a:p>
        </p:txBody>
      </p:sp>
      <p:graphicFrame>
        <p:nvGraphicFramePr>
          <p:cNvPr id="138249" name="Object 33"/>
          <p:cNvGraphicFramePr>
            <a:graphicFrameLocks noChangeAspect="1"/>
          </p:cNvGraphicFramePr>
          <p:nvPr/>
        </p:nvGraphicFramePr>
        <p:xfrm>
          <a:off x="2349500" y="7258050"/>
          <a:ext cx="1109663" cy="285750"/>
        </p:xfrm>
        <a:graphic>
          <a:graphicData uri="http://schemas.openxmlformats.org/presentationml/2006/ole">
            <mc:AlternateContent xmlns:mc="http://schemas.openxmlformats.org/markup-compatibility/2006">
              <mc:Choice xmlns:v="urn:schemas-microsoft-com:vml" Requires="v">
                <p:oleObj spid="_x0000_s9320" name="Equation" r:id="rId6" imgW="1879560" imgH="482400" progId="Equation.3">
                  <p:embed/>
                </p:oleObj>
              </mc:Choice>
              <mc:Fallback>
                <p:oleObj name="Equation" r:id="rId6" imgW="187956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9500" y="7258050"/>
                        <a:ext cx="1109663"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50" name="Object 33"/>
          <p:cNvGraphicFramePr>
            <a:graphicFrameLocks noChangeAspect="1"/>
          </p:cNvGraphicFramePr>
          <p:nvPr/>
        </p:nvGraphicFramePr>
        <p:xfrm>
          <a:off x="7248525" y="5638800"/>
          <a:ext cx="1392238" cy="611188"/>
        </p:xfrm>
        <a:graphic>
          <a:graphicData uri="http://schemas.openxmlformats.org/presentationml/2006/ole">
            <mc:AlternateContent xmlns:mc="http://schemas.openxmlformats.org/markup-compatibility/2006">
              <mc:Choice xmlns:v="urn:schemas-microsoft-com:vml" Requires="v">
                <p:oleObj spid="_x0000_s9321" name="Equation" r:id="rId8" imgW="927000" imgH="406080" progId="Equation.3">
                  <p:embed/>
                </p:oleObj>
              </mc:Choice>
              <mc:Fallback>
                <p:oleObj name="Equation" r:id="rId8" imgW="927000" imgH="4060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8525" y="5638800"/>
                        <a:ext cx="1392238" cy="611188"/>
                      </a:xfrm>
                      <a:prstGeom prst="rect">
                        <a:avLst/>
                      </a:prstGeom>
                      <a:solidFill>
                        <a:schemeClr val="bg1"/>
                      </a:solidFill>
                      <a:ln w="9525">
                        <a:solidFill>
                          <a:schemeClr val="tx1"/>
                        </a:solidFill>
                        <a:miter lim="800000"/>
                        <a:headEnd/>
                        <a:tailEnd/>
                      </a:ln>
                    </p:spPr>
                  </p:pic>
                </p:oleObj>
              </mc:Fallback>
            </mc:AlternateContent>
          </a:graphicData>
        </a:graphic>
      </p:graphicFrame>
      <p:graphicFrame>
        <p:nvGraphicFramePr>
          <p:cNvPr id="138251" name="Object 31"/>
          <p:cNvGraphicFramePr>
            <a:graphicFrameLocks noChangeAspect="1"/>
          </p:cNvGraphicFramePr>
          <p:nvPr/>
        </p:nvGraphicFramePr>
        <p:xfrm>
          <a:off x="6705600" y="3886200"/>
          <a:ext cx="2354263" cy="630238"/>
        </p:xfrm>
        <a:graphic>
          <a:graphicData uri="http://schemas.openxmlformats.org/presentationml/2006/ole">
            <mc:AlternateContent xmlns:mc="http://schemas.openxmlformats.org/markup-compatibility/2006">
              <mc:Choice xmlns:v="urn:schemas-microsoft-com:vml" Requires="v">
                <p:oleObj spid="_x0000_s9322" name="Equation" r:id="rId10" imgW="1549080" imgH="419040" progId="Equation.3">
                  <p:embed/>
                </p:oleObj>
              </mc:Choice>
              <mc:Fallback>
                <p:oleObj name="Equation" r:id="rId10" imgW="1549080" imgH="419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3886200"/>
                        <a:ext cx="2354263" cy="630238"/>
                      </a:xfrm>
                      <a:prstGeom prst="rect">
                        <a:avLst/>
                      </a:prstGeom>
                      <a:solidFill>
                        <a:schemeClr val="bg1"/>
                      </a:solidFill>
                      <a:ln w="9525">
                        <a:solidFill>
                          <a:schemeClr val="tx1"/>
                        </a:solidFill>
                        <a:miter lim="800000"/>
                        <a:headEnd/>
                        <a:tailEnd/>
                      </a:ln>
                    </p:spPr>
                  </p:pic>
                </p:oleObj>
              </mc:Fallback>
            </mc:AlternateContent>
          </a:graphicData>
        </a:graphic>
      </p:graphicFrame>
      <p:graphicFrame>
        <p:nvGraphicFramePr>
          <p:cNvPr id="138252" name="Object 34"/>
          <p:cNvGraphicFramePr>
            <a:graphicFrameLocks noChangeAspect="1"/>
          </p:cNvGraphicFramePr>
          <p:nvPr/>
        </p:nvGraphicFramePr>
        <p:xfrm>
          <a:off x="7246938" y="2495550"/>
          <a:ext cx="1371600" cy="609600"/>
        </p:xfrm>
        <a:graphic>
          <a:graphicData uri="http://schemas.openxmlformats.org/presentationml/2006/ole">
            <mc:AlternateContent xmlns:mc="http://schemas.openxmlformats.org/markup-compatibility/2006">
              <mc:Choice xmlns:v="urn:schemas-microsoft-com:vml" Requires="v">
                <p:oleObj spid="_x0000_s9323" name="Vergelijking" r:id="rId12" imgW="914400" imgH="406080" progId="Equation.3">
                  <p:embed/>
                </p:oleObj>
              </mc:Choice>
              <mc:Fallback>
                <p:oleObj name="Vergelijking" r:id="rId12" imgW="914400" imgH="4060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6938" y="2495550"/>
                        <a:ext cx="1371600" cy="609600"/>
                      </a:xfrm>
                      <a:prstGeom prst="rect">
                        <a:avLst/>
                      </a:prstGeom>
                      <a:solidFill>
                        <a:schemeClr val="bg1"/>
                      </a:solid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3573936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04800" y="39688"/>
            <a:ext cx="8229600" cy="715962"/>
          </a:xfrm>
        </p:spPr>
        <p:txBody>
          <a:bodyPr/>
          <a:lstStyle/>
          <a:p>
            <a:pPr eaLnBrk="1" hangingPunct="1"/>
            <a:r>
              <a:rPr lang="en-US">
                <a:latin typeface="Calibri" charset="0"/>
              </a:rPr>
              <a:t>Feedback </a:t>
            </a:r>
            <a:r>
              <a:rPr lang="ja-JP" altLang="en-US">
                <a:latin typeface="Calibri" charset="0"/>
              </a:rPr>
              <a:t>“</a:t>
            </a:r>
            <a:r>
              <a:rPr lang="en-US">
                <a:latin typeface="Calibri" charset="0"/>
              </a:rPr>
              <a:t>cooling</a:t>
            </a:r>
            <a:r>
              <a:rPr lang="ja-JP" altLang="en-US">
                <a:latin typeface="Calibri" charset="0"/>
              </a:rPr>
              <a:t>”</a:t>
            </a:r>
            <a:endParaRPr lang="en-US">
              <a:latin typeface="Calibri" charset="0"/>
            </a:endParaRPr>
          </a:p>
        </p:txBody>
      </p:sp>
      <p:sp>
        <p:nvSpPr>
          <p:cNvPr id="66563" name="TextBox 17"/>
          <p:cNvSpPr txBox="1">
            <a:spLocks noChangeArrowheads="1"/>
          </p:cNvSpPr>
          <p:nvPr/>
        </p:nvSpPr>
        <p:spPr bwMode="auto">
          <a:xfrm>
            <a:off x="1524000" y="1066800"/>
            <a:ext cx="62769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4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4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4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4000">
                <a:solidFill>
                  <a:schemeClr val="tx1"/>
                </a:solidFill>
                <a:latin typeface="Arial" charset="0"/>
                <a:ea typeface="ＭＳ Ｐゴシック" charset="0"/>
              </a:defRPr>
            </a:lvl9pPr>
          </a:lstStyle>
          <a:p>
            <a:pPr fontAlgn="base">
              <a:spcBef>
                <a:spcPct val="0"/>
              </a:spcBef>
              <a:spcAft>
                <a:spcPct val="0"/>
              </a:spcAft>
            </a:pPr>
            <a:r>
              <a:rPr lang="en-US" sz="2000" smtClean="0">
                <a:solidFill>
                  <a:srgbClr val="000000"/>
                </a:solidFill>
                <a:cs typeface="ＭＳ Ｐゴシック" charset="0"/>
              </a:rPr>
              <a:t>Negative feedback force  </a:t>
            </a:r>
            <a:r>
              <a:rPr lang="en-US" sz="2000" smtClean="0">
                <a:solidFill>
                  <a:srgbClr val="000000"/>
                </a:solidFill>
                <a:cs typeface="ＭＳ Ｐゴシック" charset="0"/>
                <a:sym typeface="Symbol" charset="0"/>
              </a:rPr>
              <a:t>  </a:t>
            </a:r>
            <a:r>
              <a:rPr lang="en-US" sz="2000" smtClean="0">
                <a:solidFill>
                  <a:srgbClr val="000000"/>
                </a:solidFill>
                <a:cs typeface="ＭＳ Ｐゴシック" charset="0"/>
              </a:rPr>
              <a:t>velocity</a:t>
            </a:r>
          </a:p>
          <a:p>
            <a:pPr fontAlgn="base">
              <a:spcBef>
                <a:spcPct val="0"/>
              </a:spcBef>
              <a:spcAft>
                <a:spcPct val="0"/>
              </a:spcAft>
            </a:pPr>
            <a:r>
              <a:rPr lang="en-US" sz="2000" smtClean="0">
                <a:solidFill>
                  <a:srgbClr val="000000"/>
                </a:solidFill>
                <a:cs typeface="ＭＳ Ｐゴシック" charset="0"/>
              </a:rPr>
              <a:t>Feedback-induced damping reduces effective Q factor</a:t>
            </a:r>
          </a:p>
          <a:p>
            <a:pPr fontAlgn="base">
              <a:spcBef>
                <a:spcPct val="0"/>
              </a:spcBef>
              <a:spcAft>
                <a:spcPct val="0"/>
              </a:spcAft>
            </a:pPr>
            <a:endParaRPr lang="en-US" sz="2000" smtClean="0">
              <a:solidFill>
                <a:srgbClr val="000000"/>
              </a:solidFill>
              <a:cs typeface="ＭＳ Ｐゴシック" charset="0"/>
            </a:endParaRPr>
          </a:p>
        </p:txBody>
      </p:sp>
      <p:pic>
        <p:nvPicPr>
          <p:cNvPr id="66564" name="Picture 6" descr="schemef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55825"/>
            <a:ext cx="5181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3825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r="49509" b="56165"/>
          <a:stretch>
            <a:fillRect/>
          </a:stretch>
        </p:blipFill>
        <p:spPr bwMode="auto">
          <a:xfrm>
            <a:off x="214282" y="214290"/>
            <a:ext cx="6643734" cy="4572008"/>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643702" y="4857760"/>
            <a:ext cx="2015509" cy="2000240"/>
          </a:xfrm>
          <a:prstGeom prst="rect">
            <a:avLst/>
          </a:prstGeom>
          <a:noFill/>
          <a:ln w="9525">
            <a:noFill/>
            <a:miter lim="800000"/>
            <a:headEnd/>
            <a:tailEnd/>
          </a:ln>
        </p:spPr>
      </p:pic>
      <p:sp>
        <p:nvSpPr>
          <p:cNvPr id="7" name="Rectangle 6"/>
          <p:cNvSpPr/>
          <p:nvPr/>
        </p:nvSpPr>
        <p:spPr>
          <a:xfrm>
            <a:off x="5357818" y="1285860"/>
            <a:ext cx="1500198" cy="35004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a:stretch>
            <a:fillRect/>
          </a:stretch>
        </p:blipFill>
        <p:spPr bwMode="auto">
          <a:xfrm>
            <a:off x="4857752" y="3729905"/>
            <a:ext cx="2000264" cy="198511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0" y="76199"/>
            <a:ext cx="9144000" cy="838201"/>
          </a:xfrm>
        </p:spPr>
        <p:txBody>
          <a:bodyPr/>
          <a:lstStyle/>
          <a:p>
            <a:pPr eaLnBrk="1" hangingPunct="1"/>
            <a:r>
              <a:rPr lang="en-US" sz="3600" dirty="0" smtClean="0"/>
              <a:t>Good coupling to SQUID allows calibration of relative tip sample motion:   30 </a:t>
            </a:r>
            <a:r>
              <a:rPr lang="en-US" sz="3600" dirty="0" err="1" smtClean="0"/>
              <a:t>pm</a:t>
            </a:r>
            <a:r>
              <a:rPr lang="en-US" sz="3600" baseline="-25000" dirty="0" err="1" smtClean="0"/>
              <a:t>rms</a:t>
            </a:r>
            <a:r>
              <a:rPr lang="en-US" sz="3600" dirty="0" smtClean="0"/>
              <a:t> total</a:t>
            </a:r>
          </a:p>
        </p:txBody>
      </p:sp>
      <p:pic>
        <p:nvPicPr>
          <p:cNvPr id="2" name="Afbeelding 1"/>
          <p:cNvPicPr>
            <a:picLocks noChangeAspect="1"/>
          </p:cNvPicPr>
          <p:nvPr/>
        </p:nvPicPr>
        <p:blipFill>
          <a:blip r:embed="rId3"/>
          <a:stretch>
            <a:fillRect/>
          </a:stretch>
        </p:blipFill>
        <p:spPr>
          <a:xfrm>
            <a:off x="1524000" y="1143000"/>
            <a:ext cx="6921500" cy="5489675"/>
          </a:xfrm>
          <a:prstGeom prst="rect">
            <a:avLst/>
          </a:prstGeom>
        </p:spPr>
      </p:pic>
    </p:spTree>
    <p:extLst>
      <p:ext uri="{BB962C8B-B14F-4D97-AF65-F5344CB8AC3E}">
        <p14:creationId xmlns:p14="http://schemas.microsoft.com/office/powerpoint/2010/main" val="85319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4"/>
          <p:cNvSpPr>
            <a:spLocks noGrp="1"/>
          </p:cNvSpPr>
          <p:nvPr>
            <p:ph type="title"/>
          </p:nvPr>
        </p:nvSpPr>
        <p:spPr>
          <a:xfrm>
            <a:off x="179388" y="198438"/>
            <a:ext cx="8785225" cy="1143000"/>
          </a:xfrm>
        </p:spPr>
        <p:txBody>
          <a:bodyPr/>
          <a:lstStyle/>
          <a:p>
            <a:r>
              <a:rPr lang="en-US" sz="4000" smtClean="0"/>
              <a:t>Higher coupling, 3D coarse approach, alternative cantilevers and substrates…</a:t>
            </a:r>
          </a:p>
        </p:txBody>
      </p:sp>
      <p:sp>
        <p:nvSpPr>
          <p:cNvPr id="24579" name="Text Box 5"/>
          <p:cNvSpPr txBox="1">
            <a:spLocks noChangeArrowheads="1"/>
          </p:cNvSpPr>
          <p:nvPr/>
        </p:nvSpPr>
        <p:spPr bwMode="auto">
          <a:xfrm>
            <a:off x="6692900" y="1628775"/>
            <a:ext cx="1911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ea typeface="ＭＳ Ｐゴシック" charset="0"/>
                <a:cs typeface="Arial" charset="0"/>
              </a:rPr>
              <a:t>SrTiO</a:t>
            </a:r>
            <a:r>
              <a:rPr lang="en-US" baseline="-25000">
                <a:solidFill>
                  <a:prstClr val="black"/>
                </a:solidFill>
                <a:latin typeface="Arial" charset="0"/>
                <a:ea typeface="ＭＳ Ｐゴシック" charset="0"/>
                <a:cs typeface="Arial" charset="0"/>
              </a:rPr>
              <a:t>3</a:t>
            </a:r>
            <a:r>
              <a:rPr lang="en-US">
                <a:solidFill>
                  <a:prstClr val="black"/>
                </a:solidFill>
                <a:latin typeface="Arial" charset="0"/>
                <a:ea typeface="ＭＳ Ｐゴシック" charset="0"/>
                <a:cs typeface="Arial" charset="0"/>
              </a:rPr>
              <a:t> substrate</a:t>
            </a:r>
          </a:p>
        </p:txBody>
      </p:sp>
      <p:sp>
        <p:nvSpPr>
          <p:cNvPr id="24580" name="Text Box 6"/>
          <p:cNvSpPr txBox="1">
            <a:spLocks noChangeArrowheads="1"/>
          </p:cNvSpPr>
          <p:nvPr/>
        </p:nvSpPr>
        <p:spPr bwMode="auto">
          <a:xfrm>
            <a:off x="4346575" y="1628775"/>
            <a:ext cx="1657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ea typeface="ＭＳ Ｐゴシック" charset="0"/>
                <a:cs typeface="Arial" charset="0"/>
              </a:rPr>
              <a:t>SiC nanowires</a:t>
            </a:r>
          </a:p>
        </p:txBody>
      </p:sp>
      <p:pic>
        <p:nvPicPr>
          <p:cNvPr id="24581" name="Picture 7"/>
          <p:cNvPicPr>
            <a:picLocks noChangeAspect="1" noChangeArrowheads="1"/>
          </p:cNvPicPr>
          <p:nvPr/>
        </p:nvPicPr>
        <p:blipFill>
          <a:blip r:embed="rId3" cstate="print"/>
          <a:srcRect l="12602" t="6313" r="10365" b="7004"/>
          <a:stretch>
            <a:fillRect/>
          </a:stretch>
        </p:blipFill>
        <p:spPr bwMode="auto">
          <a:xfrm>
            <a:off x="2339975" y="2160588"/>
            <a:ext cx="1727200" cy="2347912"/>
          </a:xfrm>
          <a:prstGeom prst="rect">
            <a:avLst/>
          </a:prstGeom>
          <a:noFill/>
          <a:ln w="9525">
            <a:noFill/>
            <a:miter lim="800000"/>
            <a:headEnd/>
            <a:tailEnd/>
          </a:ln>
        </p:spPr>
      </p:pic>
      <p:sp>
        <p:nvSpPr>
          <p:cNvPr id="24582" name="Text Box 8"/>
          <p:cNvSpPr txBox="1">
            <a:spLocks noChangeArrowheads="1"/>
          </p:cNvSpPr>
          <p:nvPr/>
        </p:nvSpPr>
        <p:spPr bwMode="auto">
          <a:xfrm>
            <a:off x="2339975" y="1628775"/>
            <a:ext cx="15811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ea typeface="ＭＳ Ｐゴシック" charset="0"/>
                <a:cs typeface="Arial" charset="0"/>
              </a:rPr>
              <a:t>“Piezo knobs”</a:t>
            </a:r>
          </a:p>
        </p:txBody>
      </p:sp>
      <p:pic>
        <p:nvPicPr>
          <p:cNvPr id="24583" name="Picture 9"/>
          <p:cNvPicPr>
            <a:picLocks noChangeAspect="1" noChangeArrowheads="1"/>
          </p:cNvPicPr>
          <p:nvPr/>
        </p:nvPicPr>
        <p:blipFill>
          <a:blip r:embed="rId4" cstate="print"/>
          <a:srcRect l="19518" t="41678" r="48415" b="30095"/>
          <a:stretch>
            <a:fillRect/>
          </a:stretch>
        </p:blipFill>
        <p:spPr bwMode="auto">
          <a:xfrm>
            <a:off x="6156325" y="5286375"/>
            <a:ext cx="2808288" cy="1544638"/>
          </a:xfrm>
          <a:prstGeom prst="rect">
            <a:avLst/>
          </a:prstGeom>
          <a:noFill/>
          <a:ln w="9525">
            <a:noFill/>
            <a:miter lim="800000"/>
            <a:headEnd/>
            <a:tailEnd/>
          </a:ln>
        </p:spPr>
      </p:pic>
      <p:pic>
        <p:nvPicPr>
          <p:cNvPr id="24584" name="Picture 10"/>
          <p:cNvPicPr>
            <a:picLocks noChangeAspect="1" noChangeArrowheads="1"/>
          </p:cNvPicPr>
          <p:nvPr/>
        </p:nvPicPr>
        <p:blipFill>
          <a:blip r:embed="rId5" cstate="print"/>
          <a:srcRect l="12500" t="24260" r="46342" b="42992"/>
          <a:stretch>
            <a:fillRect/>
          </a:stretch>
        </p:blipFill>
        <p:spPr bwMode="auto">
          <a:xfrm>
            <a:off x="6156325" y="3733800"/>
            <a:ext cx="2808288" cy="1584325"/>
          </a:xfrm>
          <a:prstGeom prst="rect">
            <a:avLst/>
          </a:prstGeom>
          <a:noFill/>
          <a:ln w="9525">
            <a:noFill/>
            <a:miter lim="800000"/>
            <a:headEnd/>
            <a:tailEnd/>
          </a:ln>
        </p:spPr>
      </p:pic>
      <p:pic>
        <p:nvPicPr>
          <p:cNvPr id="24585" name="Picture 8" descr="TS_11_18_11_07_40.bmp"/>
          <p:cNvPicPr>
            <a:picLocks noChangeAspect="1"/>
          </p:cNvPicPr>
          <p:nvPr/>
        </p:nvPicPr>
        <p:blipFill>
          <a:blip r:embed="rId6" cstate="print"/>
          <a:srcRect l="27951" t="51575" r="31100" b="31100"/>
          <a:stretch>
            <a:fillRect/>
          </a:stretch>
        </p:blipFill>
        <p:spPr bwMode="auto">
          <a:xfrm>
            <a:off x="6156325" y="2151063"/>
            <a:ext cx="2808288" cy="1582737"/>
          </a:xfrm>
          <a:prstGeom prst="rect">
            <a:avLst/>
          </a:prstGeom>
          <a:noFill/>
          <a:ln w="9525">
            <a:noFill/>
            <a:miter lim="800000"/>
            <a:headEnd/>
            <a:tailEnd/>
          </a:ln>
        </p:spPr>
      </p:pic>
      <p:pic>
        <p:nvPicPr>
          <p:cNvPr id="24586" name="Picture 9" descr="Chip1_014.tif"/>
          <p:cNvPicPr>
            <a:picLocks noChangeAspect="1"/>
          </p:cNvPicPr>
          <p:nvPr/>
        </p:nvPicPr>
        <p:blipFill>
          <a:blip r:embed="rId7" cstate="print"/>
          <a:srcRect l="27586" r="29623"/>
          <a:stretch>
            <a:fillRect/>
          </a:stretch>
        </p:blipFill>
        <p:spPr bwMode="auto">
          <a:xfrm>
            <a:off x="4246563" y="2151063"/>
            <a:ext cx="1838325" cy="4664075"/>
          </a:xfrm>
          <a:prstGeom prst="rect">
            <a:avLst/>
          </a:prstGeom>
          <a:noFill/>
          <a:ln w="9525">
            <a:noFill/>
            <a:miter lim="800000"/>
            <a:headEnd/>
            <a:tailEnd/>
          </a:ln>
        </p:spPr>
      </p:pic>
      <p:pic>
        <p:nvPicPr>
          <p:cNvPr id="24587" name="Picture 4"/>
          <p:cNvPicPr>
            <a:picLocks noChangeAspect="1" noChangeArrowheads="1"/>
          </p:cNvPicPr>
          <p:nvPr/>
        </p:nvPicPr>
        <p:blipFill>
          <a:blip r:embed="rId8" cstate="print"/>
          <a:srcRect/>
          <a:stretch>
            <a:fillRect/>
          </a:stretch>
        </p:blipFill>
        <p:spPr bwMode="auto">
          <a:xfrm>
            <a:off x="250825" y="2584450"/>
            <a:ext cx="1895475" cy="2792413"/>
          </a:xfrm>
          <a:prstGeom prst="rect">
            <a:avLst/>
          </a:prstGeom>
          <a:noFill/>
          <a:ln w="9525">
            <a:noFill/>
            <a:miter lim="800000"/>
            <a:headEnd/>
            <a:tailEnd/>
          </a:ln>
        </p:spPr>
      </p:pic>
      <p:sp>
        <p:nvSpPr>
          <p:cNvPr id="24588" name="Rectangle 13"/>
          <p:cNvSpPr>
            <a:spLocks noChangeArrowheads="1"/>
          </p:cNvSpPr>
          <p:nvPr/>
        </p:nvSpPr>
        <p:spPr bwMode="auto">
          <a:xfrm>
            <a:off x="179388" y="1628775"/>
            <a:ext cx="2016125" cy="923925"/>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latin typeface="Arial" charset="0"/>
                <a:ea typeface="ＭＳ Ｐゴシック" charset="0"/>
                <a:cs typeface="Arial" charset="0"/>
              </a:rPr>
              <a:t>Cantilever directly above PTB SQUID*</a:t>
            </a:r>
            <a:endParaRPr lang="nl-NL">
              <a:solidFill>
                <a:prstClr val="black"/>
              </a:solidFill>
              <a:latin typeface="Arial" charset="0"/>
              <a:ea typeface="ＭＳ Ｐゴシック" charset="0"/>
              <a:cs typeface="Arial" charset="0"/>
            </a:endParaRPr>
          </a:p>
        </p:txBody>
      </p:sp>
      <p:sp>
        <p:nvSpPr>
          <p:cNvPr id="24589" name="TextBox 14"/>
          <p:cNvSpPr txBox="1">
            <a:spLocks noChangeArrowheads="1"/>
          </p:cNvSpPr>
          <p:nvPr/>
        </p:nvSpPr>
        <p:spPr bwMode="auto">
          <a:xfrm>
            <a:off x="0" y="6334125"/>
            <a:ext cx="3311525" cy="523875"/>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nl-NL" sz="1400">
                <a:solidFill>
                  <a:prstClr val="black"/>
                </a:solidFill>
                <a:latin typeface="Arial" charset="0"/>
                <a:ea typeface="ＭＳ Ｐゴシック" charset="0"/>
                <a:cs typeface="Arial" charset="0"/>
              </a:rPr>
              <a:t>*Alexander Kirste</a:t>
            </a:r>
          </a:p>
          <a:p>
            <a:pPr fontAlgn="base">
              <a:spcBef>
                <a:spcPct val="0"/>
              </a:spcBef>
              <a:spcAft>
                <a:spcPct val="0"/>
              </a:spcAft>
            </a:pPr>
            <a:r>
              <a:rPr lang="nl-NL" sz="1400">
                <a:solidFill>
                  <a:prstClr val="black"/>
                </a:solidFill>
                <a:latin typeface="Arial" charset="0"/>
                <a:ea typeface="ＭＳ Ｐゴシック" charset="0"/>
                <a:cs typeface="Arial" charset="0"/>
              </a:rPr>
              <a:t>Physikalisch-Technische Bundesanstalt</a:t>
            </a:r>
          </a:p>
        </p:txBody>
      </p:sp>
      <p:sp>
        <p:nvSpPr>
          <p:cNvPr id="24590" name="Rectangle 15"/>
          <p:cNvSpPr>
            <a:spLocks noChangeArrowheads="1"/>
          </p:cNvSpPr>
          <p:nvPr/>
        </p:nvSpPr>
        <p:spPr bwMode="auto">
          <a:xfrm>
            <a:off x="250825" y="5392738"/>
            <a:ext cx="1363663" cy="6461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ea typeface="ＭＳ Ｐゴシック" charset="0"/>
                <a:cs typeface="Arial" charset="0"/>
                <a:sym typeface="Symbol" pitchFamily="18" charset="2"/>
              </a:rPr>
              <a:t>sensitivity:</a:t>
            </a:r>
          </a:p>
          <a:p>
            <a:pPr fontAlgn="base">
              <a:spcBef>
                <a:spcPct val="0"/>
              </a:spcBef>
              <a:spcAft>
                <a:spcPct val="0"/>
              </a:spcAft>
            </a:pPr>
            <a:r>
              <a:rPr lang="en-US">
                <a:solidFill>
                  <a:prstClr val="black"/>
                </a:solidFill>
                <a:latin typeface="Arial" charset="0"/>
                <a:ea typeface="ＭＳ Ｐゴシック" charset="0"/>
                <a:cs typeface="Arial" charset="0"/>
                <a:sym typeface="Symbol" pitchFamily="18" charset="2"/>
              </a:rPr>
              <a:t>200 fm/Hz</a:t>
            </a:r>
            <a:endParaRPr lang="nl-NL">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2886005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5"/>
          <p:cNvSpPr txBox="1">
            <a:spLocks noChangeArrowheads="1"/>
          </p:cNvSpPr>
          <p:nvPr/>
        </p:nvSpPr>
        <p:spPr bwMode="auto">
          <a:xfrm>
            <a:off x="4859338" y="5638800"/>
            <a:ext cx="4191000" cy="376238"/>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US">
                <a:solidFill>
                  <a:prstClr val="black"/>
                </a:solidFill>
                <a:latin typeface="Arial" charset="0"/>
                <a:ea typeface="ＭＳ Ｐゴシック" charset="0"/>
                <a:cs typeface="Arial" charset="0"/>
              </a:rPr>
              <a:t>Displacement noise floor </a:t>
            </a:r>
            <a:r>
              <a:rPr lang="en-US">
                <a:solidFill>
                  <a:prstClr val="black"/>
                </a:solidFill>
                <a:latin typeface="Arial" charset="0"/>
                <a:ea typeface="ＭＳ Ｐゴシック" charset="0"/>
                <a:cs typeface="Arial" charset="0"/>
                <a:sym typeface="Symbol" pitchFamily="18" charset="2"/>
              </a:rPr>
              <a:t> 200 fm/Hz</a:t>
            </a:r>
            <a:endParaRPr lang="en-US">
              <a:solidFill>
                <a:prstClr val="black"/>
              </a:solidFill>
              <a:latin typeface="Arial" charset="0"/>
              <a:ea typeface="ＭＳ Ｐゴシック" charset="0"/>
              <a:cs typeface="Arial" charset="0"/>
            </a:endParaRPr>
          </a:p>
        </p:txBody>
      </p:sp>
      <p:graphicFrame>
        <p:nvGraphicFramePr>
          <p:cNvPr id="5122" name="Object 2"/>
          <p:cNvGraphicFramePr>
            <a:graphicFrameLocks noChangeAspect="1"/>
          </p:cNvGraphicFramePr>
          <p:nvPr/>
        </p:nvGraphicFramePr>
        <p:xfrm>
          <a:off x="76200" y="2971800"/>
          <a:ext cx="5175250" cy="3962400"/>
        </p:xfrm>
        <a:graphic>
          <a:graphicData uri="http://schemas.openxmlformats.org/presentationml/2006/ole">
            <mc:AlternateContent xmlns:mc="http://schemas.openxmlformats.org/markup-compatibility/2006">
              <mc:Choice xmlns:v="urn:schemas-microsoft-com:vml" Requires="v">
                <p:oleObj spid="_x0000_s11307" name="Graph" r:id="rId4" imgW="3901320" imgH="2986920" progId="Origin50.Graph">
                  <p:embed/>
                </p:oleObj>
              </mc:Choice>
              <mc:Fallback>
                <p:oleObj name="Graph" r:id="rId4" imgW="3901320" imgH="298692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971800"/>
                        <a:ext cx="51752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5" name="TextBox 7"/>
          <p:cNvSpPr txBox="1">
            <a:spLocks noChangeArrowheads="1"/>
          </p:cNvSpPr>
          <p:nvPr/>
        </p:nvSpPr>
        <p:spPr bwMode="auto">
          <a:xfrm>
            <a:off x="533400" y="1204913"/>
            <a:ext cx="4738688" cy="1446212"/>
          </a:xfrm>
          <a:prstGeom prst="rect">
            <a:avLst/>
          </a:prstGeom>
          <a:noFill/>
          <a:ln w="9525">
            <a:noFill/>
            <a:miter lim="800000"/>
            <a:headEnd/>
            <a:tailEnd/>
          </a:ln>
        </p:spPr>
        <p:txBody>
          <a:bodyPr wrap="none">
            <a:spAutoFit/>
          </a:bodyPr>
          <a:lstStyle/>
          <a:p>
            <a:pPr fontAlgn="base">
              <a:spcBef>
                <a:spcPct val="0"/>
              </a:spcBef>
              <a:spcAft>
                <a:spcPct val="0"/>
              </a:spcAft>
              <a:buFont typeface="Arial" charset="0"/>
              <a:buChar char="•"/>
            </a:pPr>
            <a:r>
              <a:rPr lang="en-US" sz="2400">
                <a:solidFill>
                  <a:prstClr val="black"/>
                </a:solidFill>
                <a:latin typeface="Arial" charset="0"/>
                <a:ea typeface="ＭＳ Ｐゴシック" charset="0"/>
                <a:cs typeface="Arial" charset="0"/>
              </a:rPr>
              <a:t> </a:t>
            </a:r>
            <a:r>
              <a:rPr lang="en-US" sz="2000">
                <a:solidFill>
                  <a:prstClr val="black"/>
                </a:solidFill>
                <a:latin typeface="Arial" charset="0"/>
                <a:ea typeface="ＭＳ Ｐゴシック" charset="0"/>
                <a:cs typeface="Arial" charset="0"/>
              </a:rPr>
              <a:t>Cantilever directly above PTB SQUID*</a:t>
            </a:r>
          </a:p>
          <a:p>
            <a:pPr fontAlgn="base">
              <a:spcBef>
                <a:spcPct val="0"/>
              </a:spcBef>
              <a:spcAft>
                <a:spcPct val="0"/>
              </a:spcAft>
            </a:pPr>
            <a:endParaRPr lang="en-US" sz="2000">
              <a:solidFill>
                <a:prstClr val="black"/>
              </a:solidFill>
              <a:latin typeface="Arial" charset="0"/>
              <a:ea typeface="ＭＳ Ｐゴシック" charset="0"/>
              <a:cs typeface="Arial" charset="0"/>
            </a:endParaRPr>
          </a:p>
          <a:p>
            <a:pPr fontAlgn="base">
              <a:spcBef>
                <a:spcPct val="0"/>
              </a:spcBef>
              <a:spcAft>
                <a:spcPct val="0"/>
              </a:spcAft>
            </a:pPr>
            <a:r>
              <a:rPr lang="en-US" sz="2000">
                <a:solidFill>
                  <a:prstClr val="black"/>
                </a:solidFill>
                <a:latin typeface="Arial" charset="0"/>
                <a:ea typeface="ＭＳ Ｐゴシック" charset="0"/>
                <a:cs typeface="Arial" charset="0"/>
              </a:rPr>
              <a:t>   Energy Coupling :=</a:t>
            </a:r>
          </a:p>
          <a:p>
            <a:pPr fontAlgn="base">
              <a:spcBef>
                <a:spcPct val="0"/>
              </a:spcBef>
              <a:spcAft>
                <a:spcPct val="0"/>
              </a:spcAft>
            </a:pPr>
            <a:endParaRPr lang="en-US" sz="2400">
              <a:solidFill>
                <a:prstClr val="black"/>
              </a:solidFill>
              <a:latin typeface="Arial" charset="0"/>
              <a:ea typeface="ＭＳ Ｐゴシック" charset="0"/>
              <a:cs typeface="Arial" charset="0"/>
            </a:endParaRPr>
          </a:p>
        </p:txBody>
      </p:sp>
      <p:graphicFrame>
        <p:nvGraphicFramePr>
          <p:cNvPr id="5123" name="Object 3"/>
          <p:cNvGraphicFramePr>
            <a:graphicFrameLocks noChangeAspect="1"/>
          </p:cNvGraphicFramePr>
          <p:nvPr/>
        </p:nvGraphicFramePr>
        <p:xfrm>
          <a:off x="3159125" y="1730375"/>
          <a:ext cx="1773238" cy="762000"/>
        </p:xfrm>
        <a:graphic>
          <a:graphicData uri="http://schemas.openxmlformats.org/presentationml/2006/ole">
            <mc:AlternateContent xmlns:mc="http://schemas.openxmlformats.org/markup-compatibility/2006">
              <mc:Choice xmlns:v="urn:schemas-microsoft-com:vml" Requires="v">
                <p:oleObj spid="_x0000_s11308" name="Vergelijking" r:id="rId6" imgW="1257120" imgH="495000" progId="Equation.3">
                  <p:embed/>
                </p:oleObj>
              </mc:Choice>
              <mc:Fallback>
                <p:oleObj name="Vergelijking" r:id="rId6" imgW="1257120" imgH="495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125" y="1730375"/>
                        <a:ext cx="1773238"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Rectangle 9"/>
          <p:cNvSpPr>
            <a:spLocks noChangeArrowheads="1"/>
          </p:cNvSpPr>
          <p:nvPr/>
        </p:nvSpPr>
        <p:spPr bwMode="auto">
          <a:xfrm>
            <a:off x="609600" y="2887663"/>
            <a:ext cx="8305800" cy="396875"/>
          </a:xfrm>
          <a:prstGeom prst="rect">
            <a:avLst/>
          </a:prstGeom>
          <a:noFill/>
          <a:ln w="9525">
            <a:noFill/>
            <a:miter lim="800000"/>
            <a:headEnd/>
            <a:tailEnd/>
          </a:ln>
        </p:spPr>
        <p:txBody>
          <a:bodyPr>
            <a:spAutoFit/>
          </a:bodyPr>
          <a:lstStyle/>
          <a:p>
            <a:pPr fontAlgn="base">
              <a:spcBef>
                <a:spcPct val="0"/>
              </a:spcBef>
              <a:spcAft>
                <a:spcPct val="0"/>
              </a:spcAft>
              <a:buFont typeface="Arial" charset="0"/>
              <a:buChar char="•"/>
            </a:pPr>
            <a:r>
              <a:rPr lang="en-US" sz="2000">
                <a:solidFill>
                  <a:prstClr val="black"/>
                </a:solidFill>
                <a:latin typeface="Arial" charset="0"/>
                <a:ea typeface="ＭＳ Ｐゴシック" charset="0"/>
                <a:cs typeface="Arial" charset="0"/>
              </a:rPr>
              <a:t> Feedback Cooling (optimal controller)</a:t>
            </a:r>
          </a:p>
        </p:txBody>
      </p:sp>
      <p:sp>
        <p:nvSpPr>
          <p:cNvPr id="5127" name="TextBox 10"/>
          <p:cNvSpPr txBox="1">
            <a:spLocks noChangeArrowheads="1"/>
          </p:cNvSpPr>
          <p:nvPr/>
        </p:nvSpPr>
        <p:spPr bwMode="auto">
          <a:xfrm>
            <a:off x="5486400" y="3429000"/>
            <a:ext cx="3128568" cy="1200329"/>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prstClr val="black"/>
                </a:solidFill>
                <a:latin typeface="Arial" charset="0"/>
                <a:ea typeface="ＭＳ Ｐゴシック" charset="0"/>
                <a:cs typeface="Arial" charset="0"/>
              </a:rPr>
              <a:t>T</a:t>
            </a:r>
            <a:r>
              <a:rPr lang="en-US" baseline="-25000" dirty="0">
                <a:solidFill>
                  <a:prstClr val="black"/>
                </a:solidFill>
                <a:latin typeface="Arial" charset="0"/>
                <a:ea typeface="ＭＳ Ｐゴシック" charset="0"/>
                <a:cs typeface="Arial" charset="0"/>
              </a:rPr>
              <a:t>0</a:t>
            </a:r>
            <a:r>
              <a:rPr lang="en-US" dirty="0">
                <a:solidFill>
                  <a:prstClr val="black"/>
                </a:solidFill>
                <a:latin typeface="Arial" charset="0"/>
                <a:ea typeface="ＭＳ Ｐゴシック" charset="0"/>
                <a:cs typeface="Arial" charset="0"/>
              </a:rPr>
              <a:t>=</a:t>
            </a:r>
            <a:r>
              <a:rPr lang="en-US" dirty="0">
                <a:solidFill>
                  <a:prstClr val="black"/>
                </a:solidFill>
                <a:latin typeface="Arial" charset="0"/>
                <a:ea typeface="ＭＳ Ｐゴシック" charset="0"/>
                <a:cs typeface="Arial" charset="0"/>
                <a:sym typeface="Symbol" pitchFamily="18" charset="2"/>
              </a:rPr>
              <a:t> </a:t>
            </a:r>
            <a:r>
              <a:rPr lang="en-US" dirty="0" smtClean="0">
                <a:solidFill>
                  <a:prstClr val="black"/>
                </a:solidFill>
                <a:latin typeface="Arial" charset="0"/>
                <a:ea typeface="ＭＳ Ｐゴシック" charset="0"/>
                <a:cs typeface="Arial" charset="0"/>
                <a:sym typeface="Symbol" pitchFamily="18" charset="2"/>
              </a:rPr>
              <a:t>90 </a:t>
            </a:r>
            <a:r>
              <a:rPr lang="en-US" dirty="0" err="1">
                <a:solidFill>
                  <a:prstClr val="black"/>
                </a:solidFill>
                <a:latin typeface="Arial" charset="0"/>
                <a:ea typeface="ＭＳ Ｐゴシック" charset="0"/>
                <a:cs typeface="Arial" charset="0"/>
                <a:sym typeface="Symbol" pitchFamily="18" charset="2"/>
              </a:rPr>
              <a:t>mK</a:t>
            </a:r>
            <a:r>
              <a:rPr lang="en-US" dirty="0">
                <a:solidFill>
                  <a:prstClr val="black"/>
                </a:solidFill>
                <a:latin typeface="Arial" charset="0"/>
                <a:ea typeface="ＭＳ Ｐゴシック" charset="0"/>
                <a:cs typeface="Arial" charset="0"/>
                <a:sym typeface="Symbol" pitchFamily="18" charset="2"/>
              </a:rPr>
              <a:t>   (no feedback)</a:t>
            </a:r>
          </a:p>
          <a:p>
            <a:pPr fontAlgn="base">
              <a:spcBef>
                <a:spcPct val="0"/>
              </a:spcBef>
              <a:spcAft>
                <a:spcPct val="0"/>
              </a:spcAft>
            </a:pPr>
            <a:endParaRPr lang="en-US" dirty="0">
              <a:solidFill>
                <a:prstClr val="black"/>
              </a:solidFill>
              <a:latin typeface="Arial" charset="0"/>
              <a:ea typeface="ＭＳ Ｐゴシック" charset="0"/>
              <a:cs typeface="Arial" charset="0"/>
              <a:sym typeface="Symbol" pitchFamily="18" charset="2"/>
            </a:endParaRPr>
          </a:p>
          <a:p>
            <a:pPr fontAlgn="base">
              <a:spcBef>
                <a:spcPct val="0"/>
              </a:spcBef>
              <a:spcAft>
                <a:spcPct val="0"/>
              </a:spcAft>
            </a:pPr>
            <a:r>
              <a:rPr lang="en-US" dirty="0">
                <a:solidFill>
                  <a:srgbClr val="FF0000"/>
                </a:solidFill>
                <a:latin typeface="Arial" charset="0"/>
                <a:ea typeface="ＭＳ Ｐゴシック" charset="0"/>
                <a:cs typeface="Arial" charset="0"/>
              </a:rPr>
              <a:t>T </a:t>
            </a:r>
            <a:r>
              <a:rPr lang="en-US" dirty="0">
                <a:solidFill>
                  <a:srgbClr val="FF0000"/>
                </a:solidFill>
                <a:latin typeface="Arial" charset="0"/>
                <a:ea typeface="ＭＳ Ｐゴシック" charset="0"/>
                <a:cs typeface="Arial" charset="0"/>
                <a:sym typeface="Symbol" pitchFamily="18" charset="2"/>
              </a:rPr>
              <a:t> </a:t>
            </a:r>
            <a:r>
              <a:rPr lang="en-US" dirty="0" smtClean="0">
                <a:solidFill>
                  <a:srgbClr val="FF0000"/>
                </a:solidFill>
                <a:latin typeface="Arial" charset="0"/>
                <a:ea typeface="ＭＳ Ｐゴシック" charset="0"/>
                <a:cs typeface="Arial" charset="0"/>
                <a:sym typeface="Symbol" pitchFamily="18" charset="2"/>
              </a:rPr>
              <a:t>150 </a:t>
            </a:r>
            <a:r>
              <a:rPr lang="en-US" dirty="0" err="1">
                <a:solidFill>
                  <a:srgbClr val="FF0000"/>
                </a:solidFill>
                <a:latin typeface="Symbol" pitchFamily="18" charset="2"/>
                <a:ea typeface="ＭＳ Ｐゴシック" charset="0"/>
                <a:cs typeface="Arial" charset="0"/>
                <a:sym typeface="Symbol" pitchFamily="18" charset="2"/>
              </a:rPr>
              <a:t>m</a:t>
            </a:r>
            <a:r>
              <a:rPr lang="en-US" dirty="0" err="1">
                <a:solidFill>
                  <a:srgbClr val="FF0000"/>
                </a:solidFill>
                <a:latin typeface="Arial" charset="0"/>
                <a:ea typeface="ＭＳ Ｐゴシック" charset="0"/>
                <a:cs typeface="Arial" charset="0"/>
                <a:sym typeface="Symbol" pitchFamily="18" charset="2"/>
              </a:rPr>
              <a:t>K</a:t>
            </a:r>
            <a:r>
              <a:rPr lang="en-US" dirty="0">
                <a:solidFill>
                  <a:srgbClr val="FF0000"/>
                </a:solidFill>
                <a:latin typeface="Arial" charset="0"/>
                <a:ea typeface="ＭＳ Ｐゴシック" charset="0"/>
                <a:cs typeface="Arial" charset="0"/>
                <a:sym typeface="Symbol" pitchFamily="18" charset="2"/>
              </a:rPr>
              <a:t>  </a:t>
            </a:r>
            <a:r>
              <a:rPr lang="en-US" dirty="0" smtClean="0">
                <a:solidFill>
                  <a:srgbClr val="FF0000"/>
                </a:solidFill>
                <a:latin typeface="Arial" charset="0"/>
                <a:ea typeface="ＭＳ Ｐゴシック" charset="0"/>
                <a:cs typeface="Arial" charset="0"/>
                <a:sym typeface="Symbol" pitchFamily="18" charset="2"/>
              </a:rPr>
              <a:t>(&lt; 800 </a:t>
            </a:r>
            <a:r>
              <a:rPr lang="en-US" dirty="0">
                <a:solidFill>
                  <a:srgbClr val="FF0000"/>
                </a:solidFill>
                <a:latin typeface="Arial" charset="0"/>
                <a:ea typeface="ＭＳ Ｐゴシック" charset="0"/>
                <a:cs typeface="Arial" charset="0"/>
                <a:sym typeface="Symbol" pitchFamily="18" charset="2"/>
              </a:rPr>
              <a:t>phonons)</a:t>
            </a:r>
          </a:p>
          <a:p>
            <a:pPr fontAlgn="base">
              <a:spcBef>
                <a:spcPct val="0"/>
              </a:spcBef>
              <a:spcAft>
                <a:spcPct val="0"/>
              </a:spcAft>
            </a:pPr>
            <a:r>
              <a:rPr lang="en-US" dirty="0">
                <a:solidFill>
                  <a:srgbClr val="FF0000"/>
                </a:solidFill>
                <a:latin typeface="Arial" charset="0"/>
                <a:ea typeface="ＭＳ Ｐゴシック" charset="0"/>
                <a:cs typeface="Arial" charset="0"/>
                <a:sym typeface="Symbol" pitchFamily="18" charset="2"/>
              </a:rPr>
              <a:t>  </a:t>
            </a:r>
            <a:endParaRPr lang="en-US" dirty="0">
              <a:solidFill>
                <a:prstClr val="black"/>
              </a:solidFill>
              <a:latin typeface="Arial" charset="0"/>
              <a:ea typeface="ＭＳ Ｐゴシック" charset="0"/>
              <a:cs typeface="Arial" charset="0"/>
              <a:sym typeface="Symbol" pitchFamily="18" charset="2"/>
            </a:endParaRPr>
          </a:p>
        </p:txBody>
      </p:sp>
      <p:cxnSp>
        <p:nvCxnSpPr>
          <p:cNvPr id="13" name="Straight Arrow Connector 12"/>
          <p:cNvCxnSpPr/>
          <p:nvPr/>
        </p:nvCxnSpPr>
        <p:spPr>
          <a:xfrm rot="10800000">
            <a:off x="2743200" y="3581400"/>
            <a:ext cx="26670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2667000" y="4191000"/>
            <a:ext cx="2819400" cy="1752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30" name="Title 1"/>
          <p:cNvSpPr>
            <a:spLocks/>
          </p:cNvSpPr>
          <p:nvPr/>
        </p:nvSpPr>
        <p:spPr bwMode="auto">
          <a:xfrm>
            <a:off x="467544" y="53752"/>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nl-NL" sz="2800" dirty="0" smtClean="0">
                <a:solidFill>
                  <a:prstClr val="black"/>
                </a:solidFill>
                <a:latin typeface="Calibri" pitchFamily="34" charset="0"/>
                <a:ea typeface="ＭＳ Ｐゴシック" charset="0"/>
                <a:cs typeface="Arial" charset="0"/>
              </a:rPr>
              <a:t>Works </a:t>
            </a:r>
            <a:r>
              <a:rPr lang="nl-NL" sz="2800" dirty="0" err="1" smtClean="0">
                <a:solidFill>
                  <a:prstClr val="black"/>
                </a:solidFill>
                <a:latin typeface="Calibri" pitchFamily="34" charset="0"/>
                <a:ea typeface="ＭＳ Ｐゴシック" charset="0"/>
                <a:cs typeface="Arial" charset="0"/>
              </a:rPr>
              <a:t>better</a:t>
            </a:r>
            <a:r>
              <a:rPr lang="nl-NL" sz="2800" dirty="0" smtClean="0">
                <a:solidFill>
                  <a:prstClr val="black"/>
                </a:solidFill>
                <a:latin typeface="Calibri" pitchFamily="34" charset="0"/>
                <a:ea typeface="ＭＳ Ｐゴシック" charset="0"/>
                <a:cs typeface="Arial" charset="0"/>
              </a:rPr>
              <a:t> </a:t>
            </a:r>
            <a:r>
              <a:rPr lang="nl-NL" sz="2800" dirty="0" err="1" smtClean="0">
                <a:solidFill>
                  <a:prstClr val="black"/>
                </a:solidFill>
                <a:latin typeface="Calibri" pitchFamily="34" charset="0"/>
                <a:ea typeface="ＭＳ Ｐゴシック" charset="0"/>
                <a:cs typeface="Arial" charset="0"/>
              </a:rPr>
              <a:t>for</a:t>
            </a:r>
            <a:r>
              <a:rPr lang="nl-NL" sz="2800" dirty="0" smtClean="0">
                <a:solidFill>
                  <a:prstClr val="black"/>
                </a:solidFill>
                <a:latin typeface="Calibri" pitchFamily="34" charset="0"/>
                <a:ea typeface="ＭＳ Ｐゴシック" charset="0"/>
                <a:cs typeface="Arial" charset="0"/>
              </a:rPr>
              <a:t> </a:t>
            </a:r>
            <a:r>
              <a:rPr lang="nl-NL" sz="2800" dirty="0" err="1" smtClean="0">
                <a:solidFill>
                  <a:prstClr val="black"/>
                </a:solidFill>
                <a:latin typeface="Calibri" pitchFamily="34" charset="0"/>
                <a:ea typeface="ＭＳ Ｐゴシック" charset="0"/>
                <a:cs typeface="Arial" charset="0"/>
              </a:rPr>
              <a:t>increasing</a:t>
            </a:r>
            <a:r>
              <a:rPr lang="nl-NL" sz="2800" dirty="0" smtClean="0">
                <a:solidFill>
                  <a:prstClr val="black"/>
                </a:solidFill>
                <a:latin typeface="Calibri" pitchFamily="34" charset="0"/>
                <a:ea typeface="ＭＳ Ｐゴシック" charset="0"/>
                <a:cs typeface="Arial" charset="0"/>
              </a:rPr>
              <a:t> </a:t>
            </a:r>
            <a:r>
              <a:rPr lang="nl-NL" sz="2800" dirty="0">
                <a:solidFill>
                  <a:prstClr val="black"/>
                </a:solidFill>
                <a:latin typeface="Calibri" pitchFamily="34" charset="0"/>
                <a:ea typeface="ＭＳ Ｐゴシック" charset="0"/>
                <a:cs typeface="Arial" charset="0"/>
              </a:rPr>
              <a:t>displacement </a:t>
            </a:r>
            <a:r>
              <a:rPr lang="nl-NL" sz="2800" dirty="0" err="1" smtClean="0">
                <a:solidFill>
                  <a:prstClr val="black"/>
                </a:solidFill>
                <a:latin typeface="Calibri" pitchFamily="34" charset="0"/>
                <a:ea typeface="ＭＳ Ｐゴシック" charset="0"/>
                <a:cs typeface="Arial" charset="0"/>
              </a:rPr>
              <a:t>sensitivity</a:t>
            </a:r>
            <a:endParaRPr lang="nl-NL" sz="2800" dirty="0" smtClean="0">
              <a:solidFill>
                <a:prstClr val="black"/>
              </a:solidFill>
              <a:latin typeface="Calibri" pitchFamily="34" charset="0"/>
              <a:ea typeface="ＭＳ Ｐゴシック" charset="0"/>
              <a:cs typeface="Arial" charset="0"/>
            </a:endParaRPr>
          </a:p>
          <a:p>
            <a:pPr algn="ctr" eaLnBrk="0" fontAlgn="base" hangingPunct="0">
              <a:spcBef>
                <a:spcPct val="0"/>
              </a:spcBef>
              <a:spcAft>
                <a:spcPct val="0"/>
              </a:spcAft>
            </a:pPr>
            <a:endParaRPr lang="nl-NL" sz="2800" dirty="0">
              <a:solidFill>
                <a:prstClr val="black"/>
              </a:solidFill>
              <a:latin typeface="Calibri" pitchFamily="34" charset="0"/>
              <a:ea typeface="ＭＳ Ｐゴシック" charset="0"/>
              <a:cs typeface="Arial" charset="0"/>
            </a:endParaRPr>
          </a:p>
        </p:txBody>
      </p:sp>
      <p:pic>
        <p:nvPicPr>
          <p:cNvPr id="5131" name="Picture 4"/>
          <p:cNvPicPr>
            <a:picLocks noChangeAspect="1" noChangeArrowheads="1"/>
          </p:cNvPicPr>
          <p:nvPr/>
        </p:nvPicPr>
        <p:blipFill>
          <a:blip r:embed="rId8" cstate="print"/>
          <a:srcRect/>
          <a:stretch>
            <a:fillRect/>
          </a:stretch>
        </p:blipFill>
        <p:spPr bwMode="auto">
          <a:xfrm>
            <a:off x="5364163" y="1268413"/>
            <a:ext cx="2792412" cy="1895475"/>
          </a:xfrm>
          <a:prstGeom prst="rect">
            <a:avLst/>
          </a:prstGeom>
          <a:noFill/>
          <a:ln w="9525">
            <a:noFill/>
            <a:miter lim="800000"/>
            <a:headEnd/>
            <a:tailEnd/>
          </a:ln>
        </p:spPr>
      </p:pic>
      <p:sp>
        <p:nvSpPr>
          <p:cNvPr id="5132" name="TextBox 11"/>
          <p:cNvSpPr txBox="1">
            <a:spLocks noChangeArrowheads="1"/>
          </p:cNvSpPr>
          <p:nvPr/>
        </p:nvSpPr>
        <p:spPr bwMode="auto">
          <a:xfrm>
            <a:off x="4932363" y="6211888"/>
            <a:ext cx="4211637" cy="646112"/>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nl-NL">
                <a:solidFill>
                  <a:prstClr val="black"/>
                </a:solidFill>
                <a:latin typeface="Arial" charset="0"/>
                <a:ea typeface="ＭＳ Ｐゴシック" charset="0"/>
                <a:cs typeface="Arial" charset="0"/>
              </a:rPr>
              <a:t>*Alexander Kirste</a:t>
            </a:r>
          </a:p>
          <a:p>
            <a:pPr fontAlgn="base">
              <a:spcBef>
                <a:spcPct val="0"/>
              </a:spcBef>
              <a:spcAft>
                <a:spcPct val="0"/>
              </a:spcAft>
            </a:pPr>
            <a:r>
              <a:rPr lang="nl-NL">
                <a:solidFill>
                  <a:prstClr val="black"/>
                </a:solidFill>
                <a:latin typeface="Arial" charset="0"/>
                <a:ea typeface="ＭＳ Ｐゴシック" charset="0"/>
                <a:cs typeface="Arial" charset="0"/>
              </a:rPr>
              <a:t>Physikalisch-Technische Bundesanstalt</a:t>
            </a:r>
          </a:p>
        </p:txBody>
      </p:sp>
    </p:spTree>
    <p:extLst>
      <p:ext uri="{BB962C8B-B14F-4D97-AF65-F5344CB8AC3E}">
        <p14:creationId xmlns:p14="http://schemas.microsoft.com/office/powerpoint/2010/main" val="22462655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ep 72"/>
          <p:cNvGrpSpPr/>
          <p:nvPr/>
        </p:nvGrpSpPr>
        <p:grpSpPr>
          <a:xfrm>
            <a:off x="711521" y="1651462"/>
            <a:ext cx="5031096" cy="2031462"/>
            <a:chOff x="6669081" y="36289234"/>
            <a:chExt cx="6552728" cy="2645868"/>
          </a:xfrm>
        </p:grpSpPr>
        <p:sp>
          <p:nvSpPr>
            <p:cNvPr id="75" name="Afgeronde rechthoek 74"/>
            <p:cNvSpPr/>
            <p:nvPr/>
          </p:nvSpPr>
          <p:spPr>
            <a:xfrm>
              <a:off x="6669081" y="36316024"/>
              <a:ext cx="6552728" cy="2619078"/>
            </a:xfrm>
            <a:prstGeom prst="roundRect">
              <a:avLst>
                <a:gd name="adj" fmla="val 5468"/>
              </a:avLst>
            </a:prstGeom>
            <a:solidFill>
              <a:sysClr val="window" lastClr="FFFFFF"/>
            </a:solidFill>
            <a:ln w="25400" cap="flat" cmpd="sng" algn="ctr">
              <a:solidFill>
                <a:schemeClr val="accent1"/>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p:nvGrpSpPr>
            <p:cNvPr id="76" name="Groep 75"/>
            <p:cNvGrpSpPr/>
            <p:nvPr/>
          </p:nvGrpSpPr>
          <p:grpSpPr>
            <a:xfrm>
              <a:off x="7031065" y="36289234"/>
              <a:ext cx="5883887" cy="2289085"/>
              <a:chOff x="480163" y="2334728"/>
              <a:chExt cx="5883887" cy="2289085"/>
            </a:xfrm>
          </p:grpSpPr>
          <p:sp>
            <p:nvSpPr>
              <p:cNvPr id="79" name="Ovaal 78"/>
              <p:cNvSpPr>
                <a:spLocks noChangeAspect="1"/>
              </p:cNvSpPr>
              <p:nvPr/>
            </p:nvSpPr>
            <p:spPr>
              <a:xfrm>
                <a:off x="2983908" y="3341340"/>
                <a:ext cx="799920" cy="799920"/>
              </a:xfrm>
              <a:prstGeom prst="ellipse">
                <a:avLst/>
              </a:prstGeom>
              <a:gradFill>
                <a:gsLst>
                  <a:gs pos="0">
                    <a:srgbClr val="1F1F1F">
                      <a:lumMod val="90000"/>
                      <a:lumOff val="10000"/>
                    </a:srgbClr>
                  </a:gs>
                  <a:gs pos="82000">
                    <a:srgbClr val="1F1F1F">
                      <a:lumMod val="50000"/>
                      <a:lumOff val="50000"/>
                    </a:srgbClr>
                  </a:gs>
                  <a:gs pos="100000">
                    <a:srgbClr val="1F1F1F">
                      <a:lumMod val="25000"/>
                      <a:lumOff val="75000"/>
                    </a:srgbClr>
                  </a:gs>
                </a:gsLst>
                <a:lin ang="13500000" scaled="1"/>
              </a:grad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p:nvGrpSpPr>
              <p:cNvPr id="80" name="Groep 79"/>
              <p:cNvGrpSpPr/>
              <p:nvPr/>
            </p:nvGrpSpPr>
            <p:grpSpPr>
              <a:xfrm>
                <a:off x="4696614" y="2884888"/>
                <a:ext cx="1667436" cy="1666917"/>
                <a:chOff x="6353905" y="3642410"/>
                <a:chExt cx="1667436" cy="1666917"/>
              </a:xfrm>
            </p:grpSpPr>
            <p:pic>
              <p:nvPicPr>
                <p:cNvPr id="9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05" t="52982" r="5411" b="3157"/>
                <a:stretch/>
              </p:blipFill>
              <p:spPr bwMode="auto">
                <a:xfrm>
                  <a:off x="6353905" y="3642410"/>
                  <a:ext cx="1667436" cy="166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Ovaal 93"/>
                <p:cNvSpPr>
                  <a:spLocks noChangeAspect="1"/>
                </p:cNvSpPr>
                <p:nvPr/>
              </p:nvSpPr>
              <p:spPr>
                <a:xfrm>
                  <a:off x="6789958" y="4081834"/>
                  <a:ext cx="799920" cy="800009"/>
                </a:xfrm>
                <a:prstGeom prst="ellipse">
                  <a:avLst/>
                </a:prstGeom>
                <a:gradFill>
                  <a:gsLst>
                    <a:gs pos="0">
                      <a:srgbClr val="1F1F1F">
                        <a:lumMod val="90000"/>
                        <a:lumOff val="10000"/>
                      </a:srgbClr>
                    </a:gs>
                    <a:gs pos="82000">
                      <a:srgbClr val="1F1F1F">
                        <a:lumMod val="50000"/>
                        <a:lumOff val="50000"/>
                      </a:srgbClr>
                    </a:gs>
                    <a:gs pos="100000">
                      <a:srgbClr val="1F1F1F">
                        <a:lumMod val="25000"/>
                        <a:lumOff val="75000"/>
                      </a:srgbClr>
                    </a:gs>
                  </a:gsLst>
                  <a:lin ang="13500000" scaled="1"/>
                </a:grad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p:grpSp>
            <p:nvGrpSpPr>
              <p:cNvPr id="81" name="Groep 80"/>
              <p:cNvGrpSpPr>
                <a:grpSpLocks noChangeAspect="1"/>
              </p:cNvGrpSpPr>
              <p:nvPr/>
            </p:nvGrpSpPr>
            <p:grpSpPr>
              <a:xfrm>
                <a:off x="2555776" y="4335781"/>
                <a:ext cx="1656184" cy="288032"/>
                <a:chOff x="2051720" y="2996952"/>
                <a:chExt cx="1368152" cy="288032"/>
              </a:xfrm>
              <a:solidFill>
                <a:srgbClr val="002060"/>
              </a:solidFill>
            </p:grpSpPr>
            <p:sp>
              <p:nvSpPr>
                <p:cNvPr id="91" name="Rechthoek 90"/>
                <p:cNvSpPr/>
                <p:nvPr/>
              </p:nvSpPr>
              <p:spPr>
                <a:xfrm>
                  <a:off x="2051720" y="3068960"/>
                  <a:ext cx="1368152" cy="144016"/>
                </a:xfrm>
                <a:prstGeom prst="rect">
                  <a:avLst/>
                </a:prstGeom>
                <a:grp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sp>
              <p:nvSpPr>
                <p:cNvPr id="92" name="PIJL-RECHTS 91"/>
                <p:cNvSpPr/>
                <p:nvPr/>
              </p:nvSpPr>
              <p:spPr>
                <a:xfrm>
                  <a:off x="2051721" y="2996952"/>
                  <a:ext cx="892273" cy="288032"/>
                </a:xfrm>
                <a:prstGeom prst="rightArrow">
                  <a:avLst>
                    <a:gd name="adj1" fmla="val 50000"/>
                    <a:gd name="adj2" fmla="val 96297"/>
                  </a:avLst>
                </a:prstGeom>
                <a:grp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mc:AlternateContent xmlns:mc="http://schemas.openxmlformats.org/markup-compatibility/2006" xmlns:a14="http://schemas.microsoft.com/office/drawing/2010/main">
            <mc:Choice Requires="a14">
              <p:sp>
                <p:nvSpPr>
                  <p:cNvPr id="82" name="Tekstvak 81"/>
                  <p:cNvSpPr txBox="1">
                    <a:spLocks noChangeAspect="1"/>
                  </p:cNvSpPr>
                  <p:nvPr/>
                </p:nvSpPr>
                <p:spPr>
                  <a:xfrm>
                    <a:off x="3260582" y="2334728"/>
                    <a:ext cx="243645" cy="481035"/>
                  </a:xfrm>
                  <a:prstGeom prst="rect">
                    <a:avLst/>
                  </a:prstGeom>
                  <a:noFill/>
                </p:spPr>
                <p:txBody>
                  <a:bodyPr wrap="square" rtlCol="0">
                    <a:spAutoFit/>
                  </a:bodyPr>
                  <a:lstStyle/>
                  <a:p>
                    <a:pPr algn="ctr" defTabSz="4176431">
                      <a:defRPr/>
                    </a:pPr>
                    <a14:m/>
                    <a:endParaRPr lang="nl-NL" i="1" kern="0" dirty="0" smtClean="0">
                      <a:solidFill>
                        <a:srgbClr val="002060"/>
                      </a:solidFill>
                      <a:latin typeface="Century Gothic"/>
                    </a:endParaRPr>
                  </a:p>
                </p:txBody>
              </p:sp>
            </mc:Choice>
            <mc:Fallback xmlns="">
              <p:sp>
                <p:nvSpPr>
                  <p:cNvPr id="82" name="Tekstvak 81"/>
                  <p:cNvSpPr txBox="1">
                    <a:spLocks noRot="1" noChangeAspect="1" noMove="1" noResize="1" noEditPoints="1" noAdjustHandles="1" noChangeArrowheads="1" noChangeShapeType="1" noTextEdit="1"/>
                  </p:cNvSpPr>
                  <p:nvPr/>
                </p:nvSpPr>
                <p:spPr>
                  <a:xfrm>
                    <a:off x="3260582" y="2334728"/>
                    <a:ext cx="243645" cy="481035"/>
                  </a:xfrm>
                  <a:prstGeom prst="rect">
                    <a:avLst/>
                  </a:prstGeom>
                  <a:blipFill rotWithShape="1">
                    <a:blip r:embed="rId3"/>
                    <a:stretch>
                      <a:fillRect l="-56667" r="-20000"/>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3" name="Tekstvak 82"/>
                  <p:cNvSpPr txBox="1">
                    <a:spLocks noChangeAspect="1"/>
                  </p:cNvSpPr>
                  <p:nvPr/>
                </p:nvSpPr>
                <p:spPr>
                  <a:xfrm>
                    <a:off x="4253317" y="3336863"/>
                    <a:ext cx="406066" cy="793289"/>
                  </a:xfrm>
                  <a:prstGeom prst="rect">
                    <a:avLst/>
                  </a:prstGeom>
                  <a:noFill/>
                </p:spPr>
                <p:txBody>
                  <a:bodyPr wrap="square" rtlCol="0">
                    <a:spAutoFit/>
                  </a:bodyPr>
                  <a:lstStyle/>
                  <a:p>
                    <a:pPr defTabSz="4176431">
                      <a:defRPr/>
                    </a:pPr>
                    <a14:m/>
                    <a:endParaRPr lang="nl-NL" i="1" kern="0" dirty="0" smtClean="0">
                      <a:solidFill>
                        <a:srgbClr val="002060"/>
                      </a:solidFill>
                      <a:latin typeface="Century Gothic"/>
                    </a:endParaRPr>
                  </a:p>
                </p:txBody>
              </p:sp>
            </mc:Choice>
            <mc:Fallback xmlns="">
              <p:sp>
                <p:nvSpPr>
                  <p:cNvPr id="83" name="Tekstvak 82"/>
                  <p:cNvSpPr txBox="1">
                    <a:spLocks noRot="1" noChangeAspect="1" noMove="1" noResize="1" noEditPoints="1" noAdjustHandles="1" noChangeArrowheads="1" noChangeShapeType="1" noTextEdit="1"/>
                  </p:cNvSpPr>
                  <p:nvPr/>
                </p:nvSpPr>
                <p:spPr>
                  <a:xfrm>
                    <a:off x="4253317" y="3336863"/>
                    <a:ext cx="406066" cy="793289"/>
                  </a:xfrm>
                  <a:prstGeom prst="rect">
                    <a:avLst/>
                  </a:prstGeom>
                  <a:blipFill rotWithShape="1">
                    <a:blip r:embed="rId4"/>
                    <a:stretch>
                      <a:fillRect/>
                    </a:stretch>
                  </a:blipFill>
                </p:spPr>
                <p:txBody>
                  <a:bodyPr/>
                  <a:lstStyle/>
                  <a:p>
                    <a:r>
                      <a:rPr lang="nl-NL">
                        <a:noFill/>
                      </a:rPr>
                      <a:t> </a:t>
                    </a:r>
                  </a:p>
                </p:txBody>
              </p:sp>
            </mc:Fallback>
          </mc:AlternateContent>
          <p:cxnSp>
            <p:nvCxnSpPr>
              <p:cNvPr id="84" name="Rechte verbindingslijn met pijl 83"/>
              <p:cNvCxnSpPr>
                <a:cxnSpLocks noChangeAspect="1"/>
              </p:cNvCxnSpPr>
              <p:nvPr/>
            </p:nvCxnSpPr>
            <p:spPr>
              <a:xfrm>
                <a:off x="2555777" y="2740636"/>
                <a:ext cx="1653256" cy="0"/>
              </a:xfrm>
              <a:prstGeom prst="straightConnector1">
                <a:avLst/>
              </a:prstGeom>
              <a:noFill/>
              <a:ln w="25400" cap="flat" cmpd="sng" algn="ctr">
                <a:solidFill>
                  <a:srgbClr val="002060">
                    <a:alpha val="80000"/>
                  </a:srgbClr>
                </a:solidFill>
                <a:prstDash val="solid"/>
                <a:headEnd type="arrow"/>
                <a:tailEnd type="arrow"/>
              </a:ln>
              <a:effectLst/>
            </p:spPr>
          </p:cxnSp>
          <p:cxnSp>
            <p:nvCxnSpPr>
              <p:cNvPr id="85" name="Rechte verbindingslijn met pijl 84"/>
              <p:cNvCxnSpPr>
                <a:cxnSpLocks noChangeAspect="1"/>
              </p:cNvCxnSpPr>
              <p:nvPr/>
            </p:nvCxnSpPr>
            <p:spPr>
              <a:xfrm>
                <a:off x="4305112" y="2956897"/>
                <a:ext cx="0" cy="1522900"/>
              </a:xfrm>
              <a:prstGeom prst="straightConnector1">
                <a:avLst/>
              </a:prstGeom>
              <a:noFill/>
              <a:ln w="25400" cap="flat" cmpd="sng" algn="ctr">
                <a:solidFill>
                  <a:srgbClr val="002060">
                    <a:alpha val="80000"/>
                  </a:srgbClr>
                </a:solidFill>
                <a:prstDash val="solid"/>
                <a:headEnd type="arrow"/>
                <a:tailEnd type="arrow"/>
              </a:ln>
              <a:effectLst/>
            </p:spPr>
          </p:cxnSp>
          <p:pic>
            <p:nvPicPr>
              <p:cNvPr id="8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48" t="5170" r="6786" b="3204"/>
              <a:stretch/>
            </p:blipFill>
            <p:spPr bwMode="auto">
              <a:xfrm>
                <a:off x="480163" y="2884889"/>
                <a:ext cx="1663578" cy="166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ep 86"/>
              <p:cNvGrpSpPr>
                <a:grpSpLocks noChangeAspect="1"/>
              </p:cNvGrpSpPr>
              <p:nvPr/>
            </p:nvGrpSpPr>
            <p:grpSpPr>
              <a:xfrm rot="10800000">
                <a:off x="2555777" y="2812881"/>
                <a:ext cx="1656184" cy="288032"/>
                <a:chOff x="2051719" y="2996952"/>
                <a:chExt cx="1368152" cy="288032"/>
              </a:xfrm>
              <a:solidFill>
                <a:srgbClr val="002060"/>
              </a:solidFill>
            </p:grpSpPr>
            <p:sp>
              <p:nvSpPr>
                <p:cNvPr id="89" name="Rechthoek 88"/>
                <p:cNvSpPr/>
                <p:nvPr/>
              </p:nvSpPr>
              <p:spPr>
                <a:xfrm>
                  <a:off x="2051719" y="3068959"/>
                  <a:ext cx="1368152" cy="144017"/>
                </a:xfrm>
                <a:prstGeom prst="rect">
                  <a:avLst/>
                </a:prstGeom>
                <a:grp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sp>
              <p:nvSpPr>
                <p:cNvPr id="90" name="PIJL-RECHTS 89"/>
                <p:cNvSpPr/>
                <p:nvPr/>
              </p:nvSpPr>
              <p:spPr>
                <a:xfrm>
                  <a:off x="2051721" y="2996952"/>
                  <a:ext cx="892273" cy="288032"/>
                </a:xfrm>
                <a:prstGeom prst="rightArrow">
                  <a:avLst>
                    <a:gd name="adj1" fmla="val 50000"/>
                    <a:gd name="adj2" fmla="val 96297"/>
                  </a:avLst>
                </a:prstGeom>
                <a:grp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mc:AlternateContent xmlns:mc="http://schemas.openxmlformats.org/markup-compatibility/2006" xmlns:a14="http://schemas.microsoft.com/office/drawing/2010/main">
            <mc:Choice Requires="a14">
              <p:sp>
                <p:nvSpPr>
                  <p:cNvPr id="88" name="Tekstvak 87"/>
                  <p:cNvSpPr txBox="1">
                    <a:spLocks noChangeAspect="1"/>
                  </p:cNvSpPr>
                  <p:nvPr/>
                </p:nvSpPr>
                <p:spPr>
                  <a:xfrm>
                    <a:off x="2396398" y="4011596"/>
                    <a:ext cx="560701" cy="472767"/>
                  </a:xfrm>
                  <a:prstGeom prst="rect">
                    <a:avLst/>
                  </a:prstGeom>
                  <a:noFill/>
                </p:spPr>
                <p:txBody>
                  <a:bodyPr wrap="square" rtlCol="0">
                    <a:spAutoFit/>
                  </a:bodyPr>
                  <a:lstStyle/>
                  <a:p>
                    <a:pPr algn="ctr" defTabSz="4176431">
                      <a:defRPr/>
                    </a:pPr>
                    <a14:m/>
                    <a:endParaRPr lang="nl-NL" i="1" kern="0" baseline="-25000" dirty="0" smtClean="0">
                      <a:solidFill>
                        <a:srgbClr val="002060"/>
                      </a:solidFill>
                      <a:latin typeface="Century Gothic"/>
                    </a:endParaRPr>
                  </a:p>
                </p:txBody>
              </p:sp>
            </mc:Choice>
            <mc:Fallback xmlns="">
              <p:sp>
                <p:nvSpPr>
                  <p:cNvPr id="88" name="Tekstvak 87"/>
                  <p:cNvSpPr txBox="1">
                    <a:spLocks noRot="1" noChangeAspect="1" noMove="1" noResize="1" noEditPoints="1" noAdjustHandles="1" noChangeArrowheads="1" noChangeShapeType="1" noTextEdit="1"/>
                  </p:cNvSpPr>
                  <p:nvPr/>
                </p:nvSpPr>
                <p:spPr>
                  <a:xfrm>
                    <a:off x="2396398" y="4011596"/>
                    <a:ext cx="560701" cy="472767"/>
                  </a:xfrm>
                  <a:prstGeom prst="rect">
                    <a:avLst/>
                  </a:prstGeom>
                  <a:blipFill rotWithShape="1">
                    <a:blip r:embed="rId6"/>
                    <a:stretch>
                      <a:fillRect/>
                    </a:stretch>
                  </a:blipFill>
                </p:spPr>
                <p:txBody>
                  <a:bodyPr/>
                  <a:lstStyle/>
                  <a:p>
                    <a:r>
                      <a:rPr lang="nl-NL">
                        <a:noFill/>
                      </a:rPr>
                      <a:t> </a:t>
                    </a:r>
                  </a:p>
                </p:txBody>
              </p:sp>
            </mc:Fallback>
          </mc:AlternateContent>
        </p:grpSp>
        <p:sp>
          <p:nvSpPr>
            <p:cNvPr id="77" name="Rechthoek 76"/>
            <p:cNvSpPr/>
            <p:nvPr/>
          </p:nvSpPr>
          <p:spPr>
            <a:xfrm>
              <a:off x="7031065" y="36839394"/>
              <a:ext cx="1663579" cy="1666917"/>
            </a:xfrm>
            <a:prstGeom prst="rect">
              <a:avLst/>
            </a:prstGeom>
            <a:noFill/>
            <a:ln w="38100" cap="flat" cmpd="sng" algn="ctr">
              <a:solidFill>
                <a:srgbClr val="1F1F1F"/>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sp>
          <p:nvSpPr>
            <p:cNvPr id="78" name="Rechthoek 77"/>
            <p:cNvSpPr/>
            <p:nvPr/>
          </p:nvSpPr>
          <p:spPr>
            <a:xfrm>
              <a:off x="11247516" y="36839393"/>
              <a:ext cx="1663579" cy="1666917"/>
            </a:xfrm>
            <a:prstGeom prst="rect">
              <a:avLst/>
            </a:prstGeom>
            <a:noFill/>
            <a:ln w="38100" cap="flat" cmpd="sng" algn="ctr">
              <a:solidFill>
                <a:srgbClr val="1F1F1F"/>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mc:AlternateContent xmlns:mc="http://schemas.openxmlformats.org/markup-compatibility/2006" xmlns:a14="http://schemas.microsoft.com/office/drawing/2010/main">
        <mc:Choice Requires="a14">
          <p:sp>
            <p:nvSpPr>
              <p:cNvPr id="74" name="Tekstvak 73"/>
              <p:cNvSpPr txBox="1"/>
              <p:nvPr/>
            </p:nvSpPr>
            <p:spPr>
              <a:xfrm>
                <a:off x="702199" y="3739245"/>
                <a:ext cx="5031097" cy="1777987"/>
              </a:xfrm>
              <a:prstGeom prst="rect">
                <a:avLst/>
              </a:prstGeom>
              <a:noFill/>
            </p:spPr>
            <p:txBody>
              <a:bodyPr wrap="square" rtlCol="0">
                <a:spAutoFit/>
              </a:bodyPr>
              <a:lstStyle/>
              <a:p>
                <a:pPr algn="just" defTabSz="4176431">
                  <a:defRPr/>
                </a:pPr>
                <a:r>
                  <a:rPr lang="nl-NL" kern="0" dirty="0" smtClean="0">
                    <a:solidFill>
                      <a:prstClr val="white"/>
                    </a:solidFill>
                    <a:latin typeface="Arial "/>
                  </a:rPr>
                  <a:t>Placing </a:t>
                </a:r>
                <a:r>
                  <a:rPr lang="nl-NL" kern="0" dirty="0" err="1" smtClean="0">
                    <a:solidFill>
                      <a:prstClr val="white"/>
                    </a:solidFill>
                    <a:latin typeface="Arial "/>
                  </a:rPr>
                  <a:t>two</a:t>
                </a:r>
                <a:r>
                  <a:rPr lang="nl-NL" kern="0" dirty="0" smtClean="0">
                    <a:solidFill>
                      <a:prstClr val="white"/>
                    </a:solidFill>
                    <a:latin typeface="Arial "/>
                  </a:rPr>
                  <a:t> </a:t>
                </a:r>
                <a:r>
                  <a:rPr lang="nl-NL" kern="0" dirty="0" err="1" smtClean="0">
                    <a:solidFill>
                      <a:prstClr val="white"/>
                    </a:solidFill>
                    <a:latin typeface="Arial "/>
                  </a:rPr>
                  <a:t>circular</a:t>
                </a:r>
                <a:r>
                  <a:rPr lang="nl-NL" kern="0" dirty="0" smtClean="0">
                    <a:solidFill>
                      <a:prstClr val="white"/>
                    </a:solidFill>
                    <a:latin typeface="Arial "/>
                  </a:rPr>
                  <a:t> loops </a:t>
                </a:r>
                <a:r>
                  <a:rPr lang="nl-NL" kern="0" dirty="0" err="1" smtClean="0">
                    <a:solidFill>
                      <a:prstClr val="white"/>
                    </a:solidFill>
                    <a:latin typeface="Arial "/>
                  </a:rPr>
                  <a:t>carrying</a:t>
                </a:r>
                <a:r>
                  <a:rPr lang="nl-NL" kern="0" dirty="0" smtClean="0">
                    <a:solidFill>
                      <a:prstClr val="white"/>
                    </a:solidFill>
                    <a:latin typeface="Arial "/>
                  </a:rPr>
                  <a:t> a </a:t>
                </a:r>
                <a:r>
                  <a:rPr lang="nl-NL" kern="0" dirty="0" err="1" smtClean="0">
                    <a:solidFill>
                      <a:prstClr val="white"/>
                    </a:solidFill>
                    <a:latin typeface="Arial "/>
                  </a:rPr>
                  <a:t>current</a:t>
                </a:r>
                <a:r>
                  <a:rPr lang="nl-NL" kern="0" dirty="0" smtClean="0">
                    <a:solidFill>
                      <a:prstClr val="white"/>
                    </a:solidFill>
                    <a:latin typeface="Arial "/>
                  </a:rPr>
                  <a:t> </a:t>
                </a:r>
                <a14:m/>
                <a:r>
                  <a:rPr lang="nl-NL" kern="0" dirty="0" smtClean="0">
                    <a:solidFill>
                      <a:prstClr val="white"/>
                    </a:solidFill>
                    <a:latin typeface="Arial "/>
                  </a:rPr>
                  <a:t> in </a:t>
                </a:r>
                <a:r>
                  <a:rPr lang="nl-NL" kern="0" dirty="0" err="1" smtClean="0">
                    <a:solidFill>
                      <a:prstClr val="white"/>
                    </a:solidFill>
                    <a:latin typeface="Arial "/>
                  </a:rPr>
                  <a:t>an</a:t>
                </a:r>
                <a:r>
                  <a:rPr lang="nl-NL" kern="0" dirty="0" smtClean="0">
                    <a:solidFill>
                      <a:prstClr val="white"/>
                    </a:solidFill>
                    <a:latin typeface="Arial "/>
                  </a:rPr>
                  <a:t> anti-</a:t>
                </a:r>
                <a:r>
                  <a:rPr lang="nl-NL" kern="0" dirty="0" err="1" smtClean="0">
                    <a:solidFill>
                      <a:prstClr val="white"/>
                    </a:solidFill>
                    <a:latin typeface="Arial "/>
                  </a:rPr>
                  <a:t>Helmholtz</a:t>
                </a:r>
                <a:r>
                  <a:rPr lang="nl-NL" kern="0" dirty="0" smtClean="0">
                    <a:solidFill>
                      <a:prstClr val="white"/>
                    </a:solidFill>
                    <a:latin typeface="Arial "/>
                  </a:rPr>
                  <a:t> </a:t>
                </a:r>
                <a:r>
                  <a:rPr lang="nl-NL" kern="0" dirty="0" err="1" smtClean="0">
                    <a:solidFill>
                      <a:prstClr val="white"/>
                    </a:solidFill>
                    <a:latin typeface="Arial "/>
                  </a:rPr>
                  <a:t>configuration</a:t>
                </a:r>
                <a:r>
                  <a:rPr lang="nl-NL" kern="0" dirty="0" smtClean="0">
                    <a:solidFill>
                      <a:prstClr val="white"/>
                    </a:solidFill>
                    <a:latin typeface="Arial "/>
                  </a:rPr>
                  <a:t> </a:t>
                </a:r>
                <a:r>
                  <a:rPr lang="nl-NL" kern="0" dirty="0" err="1" smtClean="0">
                    <a:solidFill>
                      <a:prstClr val="white"/>
                    </a:solidFill>
                    <a:latin typeface="Arial "/>
                  </a:rPr>
                  <a:t>creates</a:t>
                </a:r>
                <a:r>
                  <a:rPr lang="nl-NL" kern="0" dirty="0" smtClean="0">
                    <a:solidFill>
                      <a:prstClr val="white"/>
                    </a:solidFill>
                    <a:latin typeface="Arial "/>
                  </a:rPr>
                  <a:t> a </a:t>
                </a:r>
                <a:r>
                  <a:rPr lang="nl-NL" kern="0" dirty="0" err="1" smtClean="0">
                    <a:solidFill>
                      <a:prstClr val="white"/>
                    </a:solidFill>
                    <a:latin typeface="Arial "/>
                  </a:rPr>
                  <a:t>magnetic</a:t>
                </a:r>
                <a:r>
                  <a:rPr lang="nl-NL" kern="0" dirty="0" smtClean="0">
                    <a:solidFill>
                      <a:prstClr val="white"/>
                    </a:solidFill>
                    <a:latin typeface="Arial "/>
                  </a:rPr>
                  <a:t> </a:t>
                </a:r>
                <a:r>
                  <a:rPr lang="nl-NL" kern="0" dirty="0" err="1" smtClean="0">
                    <a:solidFill>
                      <a:prstClr val="white"/>
                    </a:solidFill>
                    <a:latin typeface="Arial "/>
                  </a:rPr>
                  <a:t>potential</a:t>
                </a:r>
                <a:r>
                  <a:rPr lang="nl-NL" kern="0" dirty="0" smtClean="0">
                    <a:solidFill>
                      <a:prstClr val="white"/>
                    </a:solidFill>
                    <a:latin typeface="Arial "/>
                  </a:rPr>
                  <a:t> well. </a:t>
                </a:r>
              </a:p>
              <a:p>
                <a:pPr algn="just" defTabSz="4176431">
                  <a:defRPr/>
                </a:pPr>
                <a:r>
                  <a:rPr lang="nl-NL" kern="0" dirty="0" smtClean="0">
                    <a:solidFill>
                      <a:prstClr val="white"/>
                    </a:solidFill>
                    <a:latin typeface="Arial "/>
                  </a:rPr>
                  <a:t>A </a:t>
                </a:r>
                <a:r>
                  <a:rPr lang="nl-NL" kern="0" dirty="0" err="1" smtClean="0">
                    <a:solidFill>
                      <a:prstClr val="white"/>
                    </a:solidFill>
                    <a:latin typeface="Arial "/>
                  </a:rPr>
                  <a:t>superconducting</a:t>
                </a:r>
                <a:r>
                  <a:rPr lang="nl-NL" kern="0" dirty="0" smtClean="0">
                    <a:solidFill>
                      <a:prstClr val="white"/>
                    </a:solidFill>
                    <a:latin typeface="Arial "/>
                  </a:rPr>
                  <a:t> </a:t>
                </a:r>
                <a:r>
                  <a:rPr lang="nl-NL" kern="0" dirty="0" err="1" smtClean="0">
                    <a:solidFill>
                      <a:prstClr val="white"/>
                    </a:solidFill>
                    <a:latin typeface="Arial "/>
                  </a:rPr>
                  <a:t>sphere</a:t>
                </a:r>
                <a:r>
                  <a:rPr lang="nl-NL" kern="0" dirty="0" smtClean="0">
                    <a:solidFill>
                      <a:prstClr val="white"/>
                    </a:solidFill>
                    <a:latin typeface="Arial "/>
                  </a:rPr>
                  <a:t> </a:t>
                </a:r>
                <a:r>
                  <a:rPr lang="nl-NL" kern="0" dirty="0" err="1" smtClean="0">
                    <a:solidFill>
                      <a:prstClr val="white"/>
                    </a:solidFill>
                    <a:latin typeface="Arial "/>
                  </a:rPr>
                  <a:t>placed</a:t>
                </a:r>
                <a:r>
                  <a:rPr lang="nl-NL" kern="0" dirty="0" smtClean="0">
                    <a:solidFill>
                      <a:prstClr val="white"/>
                    </a:solidFill>
                    <a:latin typeface="Arial "/>
                  </a:rPr>
                  <a:t> </a:t>
                </a:r>
                <a:r>
                  <a:rPr lang="nl-NL" kern="0" dirty="0" err="1" smtClean="0">
                    <a:solidFill>
                      <a:prstClr val="white"/>
                    </a:solidFill>
                    <a:latin typeface="Arial "/>
                  </a:rPr>
                  <a:t>inbetween</a:t>
                </a:r>
                <a:r>
                  <a:rPr lang="nl-NL" kern="0" dirty="0" smtClean="0">
                    <a:solidFill>
                      <a:prstClr val="white"/>
                    </a:solidFill>
                    <a:latin typeface="Arial "/>
                  </a:rPr>
                  <a:t> </a:t>
                </a:r>
                <a:r>
                  <a:rPr lang="nl-NL" kern="0" dirty="0" err="1" smtClean="0">
                    <a:solidFill>
                      <a:prstClr val="white"/>
                    </a:solidFill>
                    <a:latin typeface="Arial "/>
                  </a:rPr>
                  <a:t>forms</a:t>
                </a:r>
                <a:r>
                  <a:rPr lang="nl-NL" kern="0" dirty="0" smtClean="0">
                    <a:solidFill>
                      <a:prstClr val="white"/>
                    </a:solidFill>
                    <a:latin typeface="Arial "/>
                  </a:rPr>
                  <a:t> a resonator </a:t>
                </a:r>
                <a:r>
                  <a:rPr lang="nl-NL" kern="0" dirty="0" err="1" smtClean="0">
                    <a:solidFill>
                      <a:prstClr val="white"/>
                    </a:solidFill>
                    <a:latin typeface="Arial "/>
                  </a:rPr>
                  <a:t>whose</a:t>
                </a:r>
                <a:r>
                  <a:rPr lang="nl-NL" kern="0" dirty="0" smtClean="0">
                    <a:solidFill>
                      <a:prstClr val="white"/>
                    </a:solidFill>
                    <a:latin typeface="Arial "/>
                  </a:rPr>
                  <a:t> spring constant </a:t>
                </a:r>
                <a:r>
                  <a:rPr lang="nl-NL" kern="0" dirty="0" err="1" smtClean="0">
                    <a:solidFill>
                      <a:prstClr val="white"/>
                    </a:solidFill>
                    <a:latin typeface="Arial "/>
                  </a:rPr>
                  <a:t>scales</a:t>
                </a:r>
                <a:r>
                  <a:rPr lang="nl-NL" kern="0" dirty="0" smtClean="0">
                    <a:solidFill>
                      <a:prstClr val="white"/>
                    </a:solidFill>
                    <a:latin typeface="Arial "/>
                  </a:rPr>
                  <a:t> as</a:t>
                </a:r>
                <a14:m/>
                <a:r>
                  <a:rPr lang="nl-NL" i="1" kern="0" dirty="0" smtClean="0">
                    <a:solidFill>
                      <a:prstClr val="white"/>
                    </a:solidFill>
                    <a:latin typeface="Arial "/>
                  </a:rPr>
                  <a:t>.</a:t>
                </a:r>
              </a:p>
            </p:txBody>
          </p:sp>
        </mc:Choice>
        <mc:Fallback xmlns="">
          <p:sp>
            <p:nvSpPr>
              <p:cNvPr id="74" name="Tekstvak 73"/>
              <p:cNvSpPr txBox="1">
                <a:spLocks noRot="1" noChangeAspect="1" noMove="1" noResize="1" noEditPoints="1" noAdjustHandles="1" noChangeArrowheads="1" noChangeShapeType="1" noTextEdit="1"/>
              </p:cNvSpPr>
              <p:nvPr/>
            </p:nvSpPr>
            <p:spPr>
              <a:xfrm>
                <a:off x="702199" y="3739245"/>
                <a:ext cx="5031097" cy="1777987"/>
              </a:xfrm>
              <a:prstGeom prst="rect">
                <a:avLst/>
              </a:prstGeom>
              <a:blipFill rotWithShape="1">
                <a:blip r:embed="rId7"/>
                <a:stretch>
                  <a:fillRect l="-969" t="-1712" r="-969" b="-4452"/>
                </a:stretch>
              </a:blipFill>
            </p:spPr>
            <p:txBody>
              <a:bodyPr/>
              <a:lstStyle/>
              <a:p>
                <a:r>
                  <a:rPr lang="nl-NL">
                    <a:noFill/>
                  </a:rPr>
                  <a:t> </a:t>
                </a:r>
              </a:p>
            </p:txBody>
          </p:sp>
        </mc:Fallback>
      </mc:AlternateContent>
      <p:grpSp>
        <p:nvGrpSpPr>
          <p:cNvPr id="124" name="Groep 123"/>
          <p:cNvGrpSpPr/>
          <p:nvPr/>
        </p:nvGrpSpPr>
        <p:grpSpPr>
          <a:xfrm>
            <a:off x="6374491" y="1672033"/>
            <a:ext cx="2085941" cy="3828826"/>
            <a:chOff x="8868974" y="23866295"/>
            <a:chExt cx="2581982" cy="4739329"/>
          </a:xfrm>
        </p:grpSpPr>
        <p:sp>
          <p:nvSpPr>
            <p:cNvPr id="97" name="Afgeronde rechthoek 96"/>
            <p:cNvSpPr/>
            <p:nvPr/>
          </p:nvSpPr>
          <p:spPr>
            <a:xfrm>
              <a:off x="8868974" y="23866295"/>
              <a:ext cx="2581982" cy="4739329"/>
            </a:xfrm>
            <a:prstGeom prst="roundRect">
              <a:avLst>
                <a:gd name="adj" fmla="val 5463"/>
              </a:avLst>
            </a:prstGeom>
            <a:solidFill>
              <a:sysClr val="window" lastClr="FFFFFF"/>
            </a:solidFill>
            <a:ln w="25400" cap="flat" cmpd="sng" algn="ctr">
              <a:solidFill>
                <a:schemeClr val="accent1"/>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grpSp>
          <p:nvGrpSpPr>
            <p:cNvPr id="102" name="Groep 101"/>
            <p:cNvGrpSpPr/>
            <p:nvPr/>
          </p:nvGrpSpPr>
          <p:grpSpPr>
            <a:xfrm>
              <a:off x="9088340" y="24781718"/>
              <a:ext cx="2271816" cy="2749098"/>
              <a:chOff x="19561342" y="22465784"/>
              <a:chExt cx="2271816" cy="2749098"/>
            </a:xfrm>
          </p:grpSpPr>
          <p:sp>
            <p:nvSpPr>
              <p:cNvPr id="107" name="Ovaal 106"/>
              <p:cNvSpPr>
                <a:spLocks noChangeAspect="1"/>
              </p:cNvSpPr>
              <p:nvPr/>
            </p:nvSpPr>
            <p:spPr>
              <a:xfrm>
                <a:off x="20489121" y="23996550"/>
                <a:ext cx="399960" cy="399960"/>
              </a:xfrm>
              <a:prstGeom prst="ellipse">
                <a:avLst/>
              </a:prstGeom>
              <a:gradFill>
                <a:gsLst>
                  <a:gs pos="0">
                    <a:srgbClr val="1F1F1F">
                      <a:lumMod val="90000"/>
                      <a:lumOff val="10000"/>
                    </a:srgbClr>
                  </a:gs>
                  <a:gs pos="82000">
                    <a:srgbClr val="1F1F1F">
                      <a:lumMod val="50000"/>
                      <a:lumOff val="50000"/>
                    </a:srgbClr>
                  </a:gs>
                  <a:gs pos="100000">
                    <a:srgbClr val="1F1F1F">
                      <a:lumMod val="25000"/>
                      <a:lumOff val="75000"/>
                    </a:srgbClr>
                  </a:gs>
                </a:gsLst>
                <a:lin ang="13500000" scaled="1"/>
              </a:gradFill>
              <a:ln w="42500" cap="flat" cmpd="sng" algn="ctr">
                <a:noFill/>
                <a:prstDash val="solid"/>
              </a:ln>
              <a:effectLst/>
            </p:spPr>
            <p:txBody>
              <a:bodyPr rtlCol="0" anchor="ctr"/>
              <a:lstStyle/>
              <a:p>
                <a:pPr algn="ctr" defTabSz="4176431">
                  <a:defRPr/>
                </a:pPr>
                <a:endParaRPr lang="nl-NL" sz="8200" kern="0" smtClean="0">
                  <a:solidFill>
                    <a:prstClr val="white"/>
                  </a:solidFill>
                  <a:latin typeface="Century Gothic"/>
                </a:endParaRPr>
              </a:p>
            </p:txBody>
          </p:sp>
          <p:sp>
            <p:nvSpPr>
              <p:cNvPr id="108" name="Ovaal 107"/>
              <p:cNvSpPr/>
              <p:nvPr/>
            </p:nvSpPr>
            <p:spPr>
              <a:xfrm flipV="1">
                <a:off x="19675309" y="24788638"/>
                <a:ext cx="2016224" cy="350648"/>
              </a:xfrm>
              <a:prstGeom prst="ellipse">
                <a:avLst/>
              </a:prstGeom>
              <a:noFill/>
              <a:ln w="101600" cap="flat" cmpd="sng" algn="ctr">
                <a:solidFill>
                  <a:srgbClr val="002060"/>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sp>
            <p:nvSpPr>
              <p:cNvPr id="109" name="Parallellogram 108"/>
              <p:cNvSpPr/>
              <p:nvPr/>
            </p:nvSpPr>
            <p:spPr>
              <a:xfrm rot="9153525" flipV="1">
                <a:off x="20069296" y="23523019"/>
                <a:ext cx="1131451" cy="402744"/>
              </a:xfrm>
              <a:prstGeom prst="parallelogram">
                <a:avLst>
                  <a:gd name="adj" fmla="val 167842"/>
                </a:avLst>
              </a:prstGeom>
              <a:noFill/>
              <a:ln w="38100" cap="flat" cmpd="sng" algn="ctr">
                <a:solidFill>
                  <a:srgbClr val="C64847">
                    <a:lumMod val="75000"/>
                  </a:srgbClr>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cxnSp>
            <p:nvCxnSpPr>
              <p:cNvPr id="110" name="Rechte verbindingslijn 109"/>
              <p:cNvCxnSpPr/>
              <p:nvPr/>
            </p:nvCxnSpPr>
            <p:spPr>
              <a:xfrm>
                <a:off x="21056519" y="23732270"/>
                <a:ext cx="408296" cy="14001"/>
              </a:xfrm>
              <a:prstGeom prst="line">
                <a:avLst/>
              </a:prstGeom>
              <a:noFill/>
              <a:ln w="38100" cap="rnd" cmpd="sng" algn="ctr">
                <a:solidFill>
                  <a:srgbClr val="C64847">
                    <a:lumMod val="75000"/>
                  </a:srgbClr>
                </a:solidFill>
                <a:prstDash val="solid"/>
              </a:ln>
              <a:effectLst/>
            </p:spPr>
          </p:cxnSp>
          <p:sp>
            <p:nvSpPr>
              <p:cNvPr id="111" name="Tekstvak 110"/>
              <p:cNvSpPr txBox="1">
                <a:spLocks noChangeAspect="1"/>
              </p:cNvSpPr>
              <p:nvPr/>
            </p:nvSpPr>
            <p:spPr>
              <a:xfrm>
                <a:off x="20122743" y="23051505"/>
                <a:ext cx="1121355" cy="408623"/>
              </a:xfrm>
              <a:prstGeom prst="roundRect">
                <a:avLst/>
              </a:prstGeom>
              <a:noFill/>
            </p:spPr>
            <p:txBody>
              <a:bodyPr wrap="square" rtlCol="0">
                <a:spAutoFit/>
              </a:bodyPr>
              <a:lstStyle/>
              <a:p>
                <a:pPr algn="ctr" defTabSz="4176431">
                  <a:defRPr/>
                </a:pPr>
                <a:r>
                  <a:rPr lang="nl-NL" kern="0" dirty="0" smtClean="0">
                    <a:solidFill>
                      <a:srgbClr val="6BB76D">
                        <a:lumMod val="50000"/>
                      </a:srgbClr>
                    </a:solidFill>
                    <a:latin typeface="Century Gothic"/>
                  </a:rPr>
                  <a:t>drive</a:t>
                </a:r>
              </a:p>
            </p:txBody>
          </p:sp>
          <p:sp>
            <p:nvSpPr>
              <p:cNvPr id="112" name="Tekstvak 111"/>
              <p:cNvSpPr txBox="1">
                <a:spLocks noChangeAspect="1"/>
              </p:cNvSpPr>
              <p:nvPr/>
            </p:nvSpPr>
            <p:spPr>
              <a:xfrm rot="16200000">
                <a:off x="21018832" y="23711863"/>
                <a:ext cx="1220029" cy="408623"/>
              </a:xfrm>
              <a:prstGeom prst="roundRect">
                <a:avLst/>
              </a:prstGeom>
              <a:noFill/>
            </p:spPr>
            <p:txBody>
              <a:bodyPr wrap="square" rtlCol="0">
                <a:spAutoFit/>
              </a:bodyPr>
              <a:lstStyle/>
              <a:p>
                <a:pPr algn="ctr" defTabSz="4176431">
                  <a:defRPr/>
                </a:pPr>
                <a:r>
                  <a:rPr lang="nl-NL" kern="0" dirty="0" smtClean="0">
                    <a:solidFill>
                      <a:srgbClr val="C64847">
                        <a:lumMod val="75000"/>
                      </a:srgbClr>
                    </a:solidFill>
                    <a:latin typeface="Century Gothic"/>
                  </a:rPr>
                  <a:t>SQUID</a:t>
                </a:r>
              </a:p>
            </p:txBody>
          </p:sp>
          <p:sp>
            <p:nvSpPr>
              <p:cNvPr id="113" name="Ovaal 112"/>
              <p:cNvSpPr/>
              <p:nvPr/>
            </p:nvSpPr>
            <p:spPr>
              <a:xfrm flipV="1">
                <a:off x="19680989" y="23145174"/>
                <a:ext cx="2016224" cy="350648"/>
              </a:xfrm>
              <a:prstGeom prst="ellipse">
                <a:avLst/>
              </a:prstGeom>
              <a:noFill/>
              <a:ln w="50800" cap="flat" cmpd="sng" algn="ctr">
                <a:solidFill>
                  <a:srgbClr val="6BB76D">
                    <a:lumMod val="50000"/>
                  </a:srgbClr>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sp>
            <p:nvSpPr>
              <p:cNvPr id="114" name="Ovaal 113"/>
              <p:cNvSpPr/>
              <p:nvPr/>
            </p:nvSpPr>
            <p:spPr>
              <a:xfrm flipV="1">
                <a:off x="19680989" y="22556390"/>
                <a:ext cx="2016224" cy="350648"/>
              </a:xfrm>
              <a:prstGeom prst="ellipse">
                <a:avLst/>
              </a:prstGeom>
              <a:noFill/>
              <a:ln w="101600" cap="flat" cmpd="sng" algn="ctr">
                <a:solidFill>
                  <a:srgbClr val="002060"/>
                </a:solidFill>
                <a:prstDash val="solid"/>
              </a:ln>
              <a:effectLst/>
            </p:spPr>
            <p:txBody>
              <a:bodyPr rtlCol="0" anchor="ctr"/>
              <a:lstStyle/>
              <a:p>
                <a:pPr algn="ctr" defTabSz="4176431">
                  <a:defRPr/>
                </a:pPr>
                <a:endParaRPr lang="nl-NL" sz="8200" kern="0" smtClean="0">
                  <a:solidFill>
                    <a:prstClr val="white"/>
                  </a:solidFill>
                  <a:latin typeface="Century Gothic"/>
                </a:endParaRPr>
              </a:p>
            </p:txBody>
          </p:sp>
          <p:cxnSp>
            <p:nvCxnSpPr>
              <p:cNvPr id="115" name="Rechte verbindingslijn 114"/>
              <p:cNvCxnSpPr/>
              <p:nvPr/>
            </p:nvCxnSpPr>
            <p:spPr>
              <a:xfrm>
                <a:off x="20963059" y="23780526"/>
                <a:ext cx="408296" cy="14001"/>
              </a:xfrm>
              <a:prstGeom prst="line">
                <a:avLst/>
              </a:prstGeom>
              <a:noFill/>
              <a:ln w="38100" cap="rnd" cmpd="sng" algn="ctr">
                <a:solidFill>
                  <a:srgbClr val="C64847">
                    <a:lumMod val="75000"/>
                  </a:srgbClr>
                </a:solidFill>
                <a:prstDash val="solid"/>
              </a:ln>
              <a:effectLst/>
            </p:spPr>
          </p:cxnSp>
          <mc:AlternateContent xmlns:mc="http://schemas.openxmlformats.org/markup-compatibility/2006" xmlns:a14="http://schemas.microsoft.com/office/drawing/2010/main">
            <mc:Choice Requires="a14">
              <p:sp>
                <p:nvSpPr>
                  <p:cNvPr id="116" name="Tekstvak 115"/>
                  <p:cNvSpPr txBox="1">
                    <a:spLocks noChangeAspect="1"/>
                  </p:cNvSpPr>
                  <p:nvPr/>
                </p:nvSpPr>
                <p:spPr>
                  <a:xfrm>
                    <a:off x="20198361" y="24694910"/>
                    <a:ext cx="1121355" cy="510778"/>
                  </a:xfrm>
                  <a:prstGeom prst="roundRect">
                    <a:avLst/>
                  </a:prstGeom>
                  <a:noFill/>
                </p:spPr>
                <p:txBody>
                  <a:bodyPr wrap="square" rtlCol="0">
                    <a:spAutoFit/>
                  </a:bodyPr>
                  <a:lstStyle/>
                  <a:p>
                    <a:pPr algn="ctr" defTabSz="4176431">
                      <a:defRPr/>
                    </a:pPr>
                    <a14:m/>
                    <a:endParaRPr lang="nl-NL" kern="0" dirty="0" smtClean="0">
                      <a:solidFill>
                        <a:srgbClr val="002060"/>
                      </a:solidFill>
                      <a:latin typeface="Century Gothic"/>
                    </a:endParaRPr>
                  </a:p>
                </p:txBody>
              </p:sp>
            </mc:Choice>
            <mc:Fallback xmlns="">
              <p:sp>
                <p:nvSpPr>
                  <p:cNvPr id="116" name="Tekstvak 115"/>
                  <p:cNvSpPr txBox="1">
                    <a:spLocks noRot="1" noChangeAspect="1" noMove="1" noResize="1" noEditPoints="1" noAdjustHandles="1" noChangeArrowheads="1" noChangeShapeType="1" noTextEdit="1"/>
                  </p:cNvSpPr>
                  <p:nvPr/>
                </p:nvSpPr>
                <p:spPr>
                  <a:xfrm>
                    <a:off x="20198361" y="24694910"/>
                    <a:ext cx="1121355" cy="510778"/>
                  </a:xfrm>
                  <a:prstGeom prst="roundRect">
                    <a:avLst/>
                  </a:prstGeom>
                  <a:blipFill rotWithShape="1">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7" name="Tekstvak 116"/>
                  <p:cNvSpPr txBox="1">
                    <a:spLocks noChangeAspect="1"/>
                  </p:cNvSpPr>
                  <p:nvPr/>
                </p:nvSpPr>
                <p:spPr>
                  <a:xfrm>
                    <a:off x="20180878" y="22465784"/>
                    <a:ext cx="1121355" cy="408623"/>
                  </a:xfrm>
                  <a:prstGeom prst="roundRect">
                    <a:avLst/>
                  </a:prstGeom>
                  <a:noFill/>
                </p:spPr>
                <p:txBody>
                  <a:bodyPr wrap="square" rtlCol="0">
                    <a:spAutoFit/>
                  </a:bodyPr>
                  <a:lstStyle/>
                  <a:p>
                    <a:pPr algn="ctr" defTabSz="4176431">
                      <a:defRPr/>
                    </a:pPr>
                    <a14:m/>
                    <a:endParaRPr lang="nl-NL" kern="0" dirty="0" smtClean="0">
                      <a:solidFill>
                        <a:srgbClr val="002060"/>
                      </a:solidFill>
                      <a:latin typeface="Century Gothic"/>
                    </a:endParaRPr>
                  </a:p>
                </p:txBody>
              </p:sp>
            </mc:Choice>
            <mc:Fallback xmlns="">
              <p:sp>
                <p:nvSpPr>
                  <p:cNvPr id="117" name="Tekstvak 116"/>
                  <p:cNvSpPr txBox="1">
                    <a:spLocks noRot="1" noChangeAspect="1" noMove="1" noResize="1" noEditPoints="1" noAdjustHandles="1" noChangeArrowheads="1" noChangeShapeType="1" noTextEdit="1"/>
                  </p:cNvSpPr>
                  <p:nvPr/>
                </p:nvSpPr>
                <p:spPr>
                  <a:xfrm>
                    <a:off x="20180878" y="22465784"/>
                    <a:ext cx="1121355" cy="408623"/>
                  </a:xfrm>
                  <a:prstGeom prst="roundRect">
                    <a:avLst/>
                  </a:prstGeom>
                  <a:blipFill rotWithShape="1">
                    <a:blip r:embed="rId9"/>
                    <a:stretch>
                      <a:fillRect b="-11111"/>
                    </a:stretch>
                  </a:blipFill>
                </p:spPr>
                <p:txBody>
                  <a:bodyPr/>
                  <a:lstStyle/>
                  <a:p>
                    <a:r>
                      <a:rPr lang="nl-NL">
                        <a:noFill/>
                      </a:rPr>
                      <a:t> </a:t>
                    </a:r>
                  </a:p>
                </p:txBody>
              </p:sp>
            </mc:Fallback>
          </mc:AlternateContent>
          <p:sp>
            <p:nvSpPr>
              <p:cNvPr id="118" name="Boog 117"/>
              <p:cNvSpPr>
                <a:spLocks/>
              </p:cNvSpPr>
              <p:nvPr/>
            </p:nvSpPr>
            <p:spPr>
              <a:xfrm rot="13500000">
                <a:off x="19602991" y="23071179"/>
                <a:ext cx="513717" cy="513044"/>
              </a:xfrm>
              <a:prstGeom prst="arc">
                <a:avLst/>
              </a:prstGeom>
              <a:noFill/>
              <a:ln w="25400" cap="flat" cmpd="sng" algn="ctr">
                <a:solidFill>
                  <a:srgbClr val="6BB76D">
                    <a:lumMod val="50000"/>
                  </a:srgbClr>
                </a:solidFill>
                <a:prstDash val="solid"/>
                <a:headEnd type="triangle"/>
                <a:tailEnd type="triangle"/>
              </a:ln>
              <a:effectLst/>
              <a:scene3d>
                <a:camera prst="orthographicFront">
                  <a:rot lat="0" lon="0" rev="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sp>
            <p:nvSpPr>
              <p:cNvPr id="119" name="Boog 118"/>
              <p:cNvSpPr>
                <a:spLocks/>
              </p:cNvSpPr>
              <p:nvPr/>
            </p:nvSpPr>
            <p:spPr>
              <a:xfrm rot="13500000">
                <a:off x="19578488" y="22475191"/>
                <a:ext cx="513717" cy="513044"/>
              </a:xfrm>
              <a:prstGeom prst="arc">
                <a:avLst/>
              </a:prstGeom>
              <a:noFill/>
              <a:ln w="25400" cap="rnd" cmpd="sng" algn="ctr">
                <a:solidFill>
                  <a:srgbClr val="002060"/>
                </a:solidFill>
                <a:prstDash val="solid"/>
                <a:headEnd type="none"/>
                <a:tailEnd type="triangle"/>
              </a:ln>
              <a:effectLst/>
              <a:scene3d>
                <a:camera prst="orthographicFront">
                  <a:rot lat="0" lon="0" rev="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sp>
            <p:nvSpPr>
              <p:cNvPr id="120" name="Boog 119"/>
              <p:cNvSpPr>
                <a:spLocks/>
              </p:cNvSpPr>
              <p:nvPr/>
            </p:nvSpPr>
            <p:spPr>
              <a:xfrm rot="13500000">
                <a:off x="19561005" y="24701502"/>
                <a:ext cx="513717" cy="513044"/>
              </a:xfrm>
              <a:prstGeom prst="arc">
                <a:avLst/>
              </a:prstGeom>
              <a:noFill/>
              <a:ln w="25400" cap="rnd" cmpd="sng" algn="ctr">
                <a:solidFill>
                  <a:srgbClr val="002060"/>
                </a:solidFill>
                <a:prstDash val="solid"/>
                <a:headEnd type="triangle"/>
                <a:tailEnd type="none"/>
              </a:ln>
              <a:effectLst/>
              <a:scene3d>
                <a:camera prst="orthographicFront">
                  <a:rot lat="0" lon="0" rev="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grpSp>
        <p:sp>
          <p:nvSpPr>
            <p:cNvPr id="103" name="Boog 102"/>
            <p:cNvSpPr>
              <a:spLocks noChangeAspect="1"/>
            </p:cNvSpPr>
            <p:nvPr/>
          </p:nvSpPr>
          <p:spPr>
            <a:xfrm>
              <a:off x="9853657" y="26457608"/>
              <a:ext cx="178227" cy="178227"/>
            </a:xfrm>
            <a:prstGeom prst="arc">
              <a:avLst/>
            </a:prstGeom>
            <a:noFill/>
            <a:ln w="9525" cap="flat" cmpd="sng" algn="ctr">
              <a:solidFill>
                <a:srgbClr val="1F1F1F">
                  <a:lumMod val="50000"/>
                  <a:alpha val="61000"/>
                </a:srgbClr>
              </a:solidFill>
              <a:prstDash val="solid"/>
            </a:ln>
            <a:effectLst/>
            <a:scene3d>
              <a:camera prst="orthographicFront">
                <a:rot lat="0" lon="0" rev="810000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sp>
          <p:nvSpPr>
            <p:cNvPr id="104" name="Boog 103"/>
            <p:cNvSpPr>
              <a:spLocks noChangeAspect="1"/>
            </p:cNvSpPr>
            <p:nvPr/>
          </p:nvSpPr>
          <p:spPr>
            <a:xfrm>
              <a:off x="9826378" y="26457608"/>
              <a:ext cx="178227" cy="178227"/>
            </a:xfrm>
            <a:prstGeom prst="arc">
              <a:avLst/>
            </a:prstGeom>
            <a:noFill/>
            <a:ln w="9525" cap="flat" cmpd="sng" algn="ctr">
              <a:solidFill>
                <a:srgbClr val="1F1F1F">
                  <a:lumMod val="50000"/>
                  <a:alpha val="61000"/>
                </a:srgbClr>
              </a:solidFill>
              <a:prstDash val="solid"/>
            </a:ln>
            <a:effectLst/>
            <a:scene3d>
              <a:camera prst="orthographicFront">
                <a:rot lat="0" lon="0" rev="810000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sp>
          <p:nvSpPr>
            <p:cNvPr id="105" name="Boog 104"/>
            <p:cNvSpPr>
              <a:spLocks noChangeAspect="1"/>
            </p:cNvSpPr>
            <p:nvPr/>
          </p:nvSpPr>
          <p:spPr>
            <a:xfrm>
              <a:off x="10309958" y="26457608"/>
              <a:ext cx="178227" cy="178227"/>
            </a:xfrm>
            <a:prstGeom prst="arc">
              <a:avLst/>
            </a:prstGeom>
            <a:noFill/>
            <a:ln w="9525" cap="flat" cmpd="sng" algn="ctr">
              <a:solidFill>
                <a:srgbClr val="1F1F1F">
                  <a:lumMod val="50000"/>
                  <a:alpha val="61000"/>
                </a:srgbClr>
              </a:solidFill>
              <a:prstDash val="solid"/>
            </a:ln>
            <a:effectLst/>
            <a:scene3d>
              <a:camera prst="orthographicFront">
                <a:rot lat="0" lon="0" rev="1890000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sp>
          <p:nvSpPr>
            <p:cNvPr id="106" name="Boog 105"/>
            <p:cNvSpPr>
              <a:spLocks noChangeAspect="1"/>
            </p:cNvSpPr>
            <p:nvPr/>
          </p:nvSpPr>
          <p:spPr>
            <a:xfrm>
              <a:off x="10337237" y="26457608"/>
              <a:ext cx="178227" cy="178227"/>
            </a:xfrm>
            <a:prstGeom prst="arc">
              <a:avLst/>
            </a:prstGeom>
            <a:noFill/>
            <a:ln w="9525" cap="flat" cmpd="sng" algn="ctr">
              <a:solidFill>
                <a:srgbClr val="1F1F1F">
                  <a:lumMod val="50000"/>
                  <a:alpha val="61000"/>
                </a:srgbClr>
              </a:solidFill>
              <a:prstDash val="solid"/>
            </a:ln>
            <a:effectLst/>
            <a:scene3d>
              <a:camera prst="orthographicFront">
                <a:rot lat="0" lon="0" rev="18900000"/>
              </a:camera>
              <a:lightRig rig="threePt" dir="t"/>
            </a:scene3d>
          </p:spPr>
          <p:txBody>
            <a:bodyPr rtlCol="0" anchor="ctr"/>
            <a:lstStyle/>
            <a:p>
              <a:pPr algn="ctr" defTabSz="4176431">
                <a:defRPr/>
              </a:pPr>
              <a:endParaRPr lang="nl-NL" sz="8200" kern="0" smtClean="0">
                <a:solidFill>
                  <a:prstClr val="white"/>
                </a:solidFill>
                <a:latin typeface="Century Gothic"/>
              </a:endParaRPr>
            </a:p>
          </p:txBody>
        </p:sp>
      </p:grpSp>
      <p:sp>
        <p:nvSpPr>
          <p:cNvPr id="2" name="Tekstvak 1"/>
          <p:cNvSpPr txBox="1"/>
          <p:nvPr/>
        </p:nvSpPr>
        <p:spPr>
          <a:xfrm>
            <a:off x="971600" y="260648"/>
            <a:ext cx="4462429" cy="707886"/>
          </a:xfrm>
          <a:prstGeom prst="rect">
            <a:avLst/>
          </a:prstGeom>
          <a:noFill/>
        </p:spPr>
        <p:txBody>
          <a:bodyPr wrap="none" rtlCol="0">
            <a:spAutoFit/>
          </a:bodyPr>
          <a:lstStyle/>
          <a:p>
            <a:r>
              <a:rPr lang="nl-NL" sz="4000" dirty="0" smtClean="0">
                <a:solidFill>
                  <a:schemeClr val="bg1"/>
                </a:solidFill>
              </a:rPr>
              <a:t>The Lead Zeppelin</a:t>
            </a:r>
            <a:endParaRPr lang="nl-NL" sz="4000" dirty="0">
              <a:solidFill>
                <a:schemeClr val="bg1"/>
              </a:solidFill>
            </a:endParaRPr>
          </a:p>
        </p:txBody>
      </p:sp>
      <p:sp>
        <p:nvSpPr>
          <p:cNvPr id="3" name="Tekstvak 2"/>
          <p:cNvSpPr txBox="1"/>
          <p:nvPr/>
        </p:nvSpPr>
        <p:spPr>
          <a:xfrm>
            <a:off x="467544" y="5937761"/>
            <a:ext cx="8280920" cy="646331"/>
          </a:xfrm>
          <a:prstGeom prst="rect">
            <a:avLst/>
          </a:prstGeom>
          <a:noFill/>
        </p:spPr>
        <p:txBody>
          <a:bodyPr wrap="square" rtlCol="0">
            <a:spAutoFit/>
          </a:bodyPr>
          <a:lstStyle/>
          <a:p>
            <a:r>
              <a:rPr lang="en-US" dirty="0"/>
              <a:t>O. Romero-</a:t>
            </a:r>
            <a:r>
              <a:rPr lang="en-US" dirty="0" err="1"/>
              <a:t>Isart</a:t>
            </a:r>
            <a:r>
              <a:rPr lang="en-US" dirty="0"/>
              <a:t> et al., “Quantum </a:t>
            </a:r>
            <a:r>
              <a:rPr lang="en-US" dirty="0" err="1"/>
              <a:t>Magnetomechanics</a:t>
            </a:r>
            <a:r>
              <a:rPr lang="en-US" dirty="0"/>
              <a:t> with Levitating Superconducting Microspheres</a:t>
            </a:r>
            <a:r>
              <a:rPr lang="en-US" dirty="0" smtClean="0"/>
              <a:t>”, </a:t>
            </a:r>
            <a:r>
              <a:rPr lang="en-US" dirty="0"/>
              <a:t>2011. </a:t>
            </a:r>
            <a:r>
              <a:rPr lang="en-US" dirty="0" err="1"/>
              <a:t>arXiv</a:t>
            </a:r>
            <a:r>
              <a:rPr lang="en-US" dirty="0"/>
              <a:t>: 1112.5609</a:t>
            </a:r>
            <a:endParaRPr lang="nl-NL" dirty="0"/>
          </a:p>
        </p:txBody>
      </p:sp>
    </p:spTree>
    <p:extLst>
      <p:ext uri="{BB962C8B-B14F-4D97-AF65-F5344CB8AC3E}">
        <p14:creationId xmlns:p14="http://schemas.microsoft.com/office/powerpoint/2010/main" val="271917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259632" y="44624"/>
            <a:ext cx="6616700" cy="3251200"/>
          </a:xfrm>
          <a:prstGeom prst="rect">
            <a:avLst/>
          </a:prstGeom>
        </p:spPr>
      </p:pic>
      <p:pic>
        <p:nvPicPr>
          <p:cNvPr id="3" name="Afbeelding 2"/>
          <p:cNvPicPr>
            <a:picLocks noChangeAspect="1"/>
          </p:cNvPicPr>
          <p:nvPr/>
        </p:nvPicPr>
        <p:blipFill>
          <a:blip r:embed="rId3"/>
          <a:stretch>
            <a:fillRect/>
          </a:stretch>
        </p:blipFill>
        <p:spPr>
          <a:xfrm>
            <a:off x="1225376" y="3501008"/>
            <a:ext cx="6731000" cy="3352800"/>
          </a:xfrm>
          <a:prstGeom prst="rect">
            <a:avLst/>
          </a:prstGeom>
        </p:spPr>
      </p:pic>
    </p:spTree>
    <p:extLst>
      <p:ext uri="{BB962C8B-B14F-4D97-AF65-F5344CB8AC3E}">
        <p14:creationId xmlns:p14="http://schemas.microsoft.com/office/powerpoint/2010/main" val="19481278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rot="5400000">
            <a:off x="4661381" y="2106355"/>
            <a:ext cx="3231982" cy="5733256"/>
          </a:xfrm>
          <a:prstGeom prst="rect">
            <a:avLst/>
          </a:prstGeom>
        </p:spPr>
      </p:pic>
      <p:pic>
        <p:nvPicPr>
          <p:cNvPr id="4" name="Afbeelding 3"/>
          <p:cNvPicPr>
            <a:picLocks noChangeAspect="1"/>
          </p:cNvPicPr>
          <p:nvPr/>
        </p:nvPicPr>
        <p:blipFill>
          <a:blip r:embed="rId3"/>
          <a:stretch>
            <a:fillRect/>
          </a:stretch>
        </p:blipFill>
        <p:spPr>
          <a:xfrm>
            <a:off x="3275856" y="24622"/>
            <a:ext cx="5868144" cy="3308022"/>
          </a:xfrm>
          <a:prstGeom prst="rect">
            <a:avLst/>
          </a:prstGeom>
        </p:spPr>
      </p:pic>
    </p:spTree>
    <p:extLst>
      <p:ext uri="{BB962C8B-B14F-4D97-AF65-F5344CB8AC3E}">
        <p14:creationId xmlns:p14="http://schemas.microsoft.com/office/powerpoint/2010/main" val="29508479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8845" t="1748" r="5154" b="3322"/>
          <a:stretch/>
        </p:blipFill>
        <p:spPr>
          <a:xfrm>
            <a:off x="127744" y="116632"/>
            <a:ext cx="3991968" cy="2370900"/>
          </a:xfrm>
          <a:prstGeom prst="rect">
            <a:avLst/>
          </a:prstGeom>
          <a:ln/>
        </p:spPr>
        <p:style>
          <a:lnRef idx="2">
            <a:schemeClr val="accent1"/>
          </a:lnRef>
          <a:fillRef idx="1">
            <a:schemeClr val="lt1"/>
          </a:fillRef>
          <a:effectRef idx="0">
            <a:schemeClr val="accent1"/>
          </a:effectRef>
          <a:fontRef idx="minor">
            <a:schemeClr val="dk1"/>
          </a:fontRef>
        </p:style>
      </p:pic>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8539" t="2606" r="4846" b="4322"/>
          <a:stretch/>
        </p:blipFill>
        <p:spPr>
          <a:xfrm>
            <a:off x="2576016" y="2201153"/>
            <a:ext cx="3991968" cy="2307967"/>
          </a:xfrm>
          <a:prstGeom prst="rect">
            <a:avLst/>
          </a:prstGeom>
          <a:ln w="25400">
            <a:solidFill>
              <a:schemeClr val="accent1"/>
            </a:solidFill>
          </a:ln>
        </p:spPr>
      </p:pic>
      <p:pic>
        <p:nvPicPr>
          <p:cNvPr id="12" name="Afbeelding 11"/>
          <p:cNvPicPr>
            <a:picLocks noChangeAspect="1"/>
          </p:cNvPicPr>
          <p:nvPr/>
        </p:nvPicPr>
        <p:blipFill rotWithShape="1">
          <a:blip r:embed="rId4" cstate="print">
            <a:extLst>
              <a:ext uri="{28A0092B-C50C-407E-A947-70E740481C1C}">
                <a14:useLocalDpi xmlns:a14="http://schemas.microsoft.com/office/drawing/2010/main" val="0"/>
              </a:ext>
            </a:extLst>
          </a:blip>
          <a:srcRect l="8846" t="2464" r="4461" b="4465"/>
          <a:stretch/>
        </p:blipFill>
        <p:spPr>
          <a:xfrm>
            <a:off x="5076056" y="4255138"/>
            <a:ext cx="3991968" cy="2305919"/>
          </a:xfrm>
          <a:prstGeom prst="rect">
            <a:avLst/>
          </a:prstGeom>
          <a:ln w="25400">
            <a:solidFill>
              <a:schemeClr val="accent1"/>
            </a:solidFill>
          </a:ln>
        </p:spPr>
      </p:pic>
      <mc:AlternateContent xmlns:mc="http://schemas.openxmlformats.org/markup-compatibility/2006" xmlns:a14="http://schemas.microsoft.com/office/drawing/2010/main">
        <mc:Choice Requires="a14">
          <p:sp>
            <p:nvSpPr>
              <p:cNvPr id="13" name="Tekstvak 12"/>
              <p:cNvSpPr txBox="1"/>
              <p:nvPr/>
            </p:nvSpPr>
            <p:spPr>
              <a:xfrm>
                <a:off x="-36512" y="3212976"/>
                <a:ext cx="2160240" cy="954107"/>
              </a:xfrm>
              <a:prstGeom prst="rect">
                <a:avLst/>
              </a:prstGeom>
              <a:noFill/>
            </p:spPr>
            <p:txBody>
              <a:bodyPr wrap="square" rtlCol="0">
                <a:spAutoFit/>
              </a:bodyPr>
              <a:lstStyle/>
              <a:p>
                <a14:m/>
                <a:endParaRPr lang="en-US" sz="2800" dirty="0">
                  <a:solidFill>
                    <a:prstClr val="white"/>
                  </a:solidFill>
                  <a:latin typeface="Arial"/>
                </a:endParaRPr>
              </a:p>
              <a:p>
                <a:pPr marL="342900" indent="-342900">
                  <a:buFont typeface="+mj-lt"/>
                  <a:buAutoNum type="arabicPeriod"/>
                </a:pPr>
                <a:endParaRPr lang="en-US" sz="2800" dirty="0" smtClean="0">
                  <a:solidFill>
                    <a:prstClr val="white"/>
                  </a:solidFill>
                  <a:latin typeface="Arial"/>
                </a:endParaRPr>
              </a:p>
            </p:txBody>
          </p:sp>
        </mc:Choice>
        <mc:Fallback xmlns="">
          <p:sp>
            <p:nvSpPr>
              <p:cNvPr id="13" name="Tekstvak 12"/>
              <p:cNvSpPr txBox="1">
                <a:spLocks noRot="1" noChangeAspect="1" noMove="1" noResize="1" noEditPoints="1" noAdjustHandles="1" noChangeArrowheads="1" noChangeShapeType="1" noTextEdit="1"/>
              </p:cNvSpPr>
              <p:nvPr/>
            </p:nvSpPr>
            <p:spPr>
              <a:xfrm>
                <a:off x="-36512" y="3212976"/>
                <a:ext cx="2160240" cy="954107"/>
              </a:xfrm>
              <a:prstGeom prst="rect">
                <a:avLst/>
              </a:prstGeom>
              <a:blipFill rotWithShape="1">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p:cNvSpPr txBox="1"/>
              <p:nvPr/>
            </p:nvSpPr>
            <p:spPr>
              <a:xfrm>
                <a:off x="1115617" y="4438853"/>
                <a:ext cx="2160240" cy="954107"/>
              </a:xfrm>
              <a:prstGeom prst="rect">
                <a:avLst/>
              </a:prstGeom>
              <a:noFill/>
            </p:spPr>
            <p:txBody>
              <a:bodyPr wrap="square" rtlCol="0">
                <a:spAutoFit/>
              </a:bodyPr>
              <a:lstStyle/>
              <a:p>
                <a14:m/>
                <a:endParaRPr lang="en-US" sz="2800" dirty="0">
                  <a:solidFill>
                    <a:prstClr val="white"/>
                  </a:solidFill>
                  <a:latin typeface="Arial"/>
                </a:endParaRPr>
              </a:p>
              <a:p>
                <a:pPr marL="342900" indent="-342900">
                  <a:buFont typeface="+mj-lt"/>
                  <a:buAutoNum type="arabicPeriod"/>
                </a:pPr>
                <a:endParaRPr lang="en-US" sz="2800" dirty="0" smtClean="0">
                  <a:solidFill>
                    <a:prstClr val="white"/>
                  </a:solidFill>
                  <a:latin typeface="Arial"/>
                </a:endParaRPr>
              </a:p>
            </p:txBody>
          </p:sp>
        </mc:Choice>
        <mc:Fallback xmlns="">
          <p:sp>
            <p:nvSpPr>
              <p:cNvPr id="14" name="Tekstvak 13"/>
              <p:cNvSpPr txBox="1">
                <a:spLocks noRot="1" noChangeAspect="1" noMove="1" noResize="1" noEditPoints="1" noAdjustHandles="1" noChangeArrowheads="1" noChangeShapeType="1" noTextEdit="1"/>
              </p:cNvSpPr>
              <p:nvPr/>
            </p:nvSpPr>
            <p:spPr>
              <a:xfrm>
                <a:off x="1115617" y="4438853"/>
                <a:ext cx="2160240" cy="954107"/>
              </a:xfrm>
              <a:prstGeom prst="rect">
                <a:avLst/>
              </a:prstGeom>
              <a:blipFill rotWithShape="1">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Tekstvak 14"/>
              <p:cNvSpPr txBox="1"/>
              <p:nvPr/>
            </p:nvSpPr>
            <p:spPr>
              <a:xfrm>
                <a:off x="2411760" y="5373216"/>
                <a:ext cx="2160240" cy="954107"/>
              </a:xfrm>
              <a:prstGeom prst="rect">
                <a:avLst/>
              </a:prstGeom>
              <a:noFill/>
            </p:spPr>
            <p:txBody>
              <a:bodyPr wrap="square" rtlCol="0">
                <a:spAutoFit/>
              </a:bodyPr>
              <a:lstStyle/>
              <a:p>
                <a14:m/>
                <a:endParaRPr lang="en-US" sz="2800" dirty="0">
                  <a:solidFill>
                    <a:prstClr val="white"/>
                  </a:solidFill>
                  <a:latin typeface="Arial"/>
                </a:endParaRPr>
              </a:p>
              <a:p>
                <a:pPr marL="342900" indent="-342900">
                  <a:buFont typeface="+mj-lt"/>
                  <a:buAutoNum type="arabicPeriod"/>
                </a:pPr>
                <a:endParaRPr lang="en-US" sz="2800" dirty="0" smtClean="0">
                  <a:solidFill>
                    <a:prstClr val="white"/>
                  </a:solidFill>
                  <a:latin typeface="Arial"/>
                </a:endParaRPr>
              </a:p>
            </p:txBody>
          </p:sp>
        </mc:Choice>
        <mc:Fallback xmlns="">
          <p:sp>
            <p:nvSpPr>
              <p:cNvPr id="15" name="Tekstvak 14"/>
              <p:cNvSpPr txBox="1">
                <a:spLocks noRot="1" noChangeAspect="1" noMove="1" noResize="1" noEditPoints="1" noAdjustHandles="1" noChangeArrowheads="1" noChangeShapeType="1" noTextEdit="1"/>
              </p:cNvSpPr>
              <p:nvPr/>
            </p:nvSpPr>
            <p:spPr>
              <a:xfrm>
                <a:off x="2411760" y="5373216"/>
                <a:ext cx="2160240" cy="954107"/>
              </a:xfrm>
              <a:prstGeom prst="rect">
                <a:avLst/>
              </a:prstGeom>
              <a:blipFill rotWithShape="1">
                <a:blip r:embed="rId7"/>
                <a:stretch>
                  <a:fillRect/>
                </a:stretch>
              </a:blipFill>
            </p:spPr>
            <p:txBody>
              <a:bodyPr/>
              <a:lstStyle/>
              <a:p>
                <a:r>
                  <a:rPr lang="nl-NL">
                    <a:noFill/>
                  </a:rPr>
                  <a:t> </a:t>
                </a:r>
              </a:p>
            </p:txBody>
          </p:sp>
        </mc:Fallback>
      </mc:AlternateContent>
      <p:sp>
        <p:nvSpPr>
          <p:cNvPr id="16" name="PIJL-RECHTS 15"/>
          <p:cNvSpPr/>
          <p:nvPr/>
        </p:nvSpPr>
        <p:spPr>
          <a:xfrm rot="2304422">
            <a:off x="575165" y="3889518"/>
            <a:ext cx="4952102" cy="504056"/>
          </a:xfrm>
          <a:prstGeom prst="rightArrow">
            <a:avLst>
              <a:gd name="adj1" fmla="val 30464"/>
              <a:gd name="adj2" fmla="val 151868"/>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rial"/>
            </a:endParaRPr>
          </a:p>
        </p:txBody>
      </p:sp>
    </p:spTree>
    <p:extLst>
      <p:ext uri="{BB962C8B-B14F-4D97-AF65-F5344CB8AC3E}">
        <p14:creationId xmlns:p14="http://schemas.microsoft.com/office/powerpoint/2010/main" val="106948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kstvak 12"/>
              <p:cNvSpPr txBox="1"/>
              <p:nvPr/>
            </p:nvSpPr>
            <p:spPr>
              <a:xfrm>
                <a:off x="5187718" y="694437"/>
                <a:ext cx="1656183" cy="646331"/>
              </a:xfrm>
              <a:prstGeom prst="rect">
                <a:avLst/>
              </a:prstGeom>
              <a:noFill/>
            </p:spPr>
            <p:txBody>
              <a:bodyPr wrap="square" rtlCol="0">
                <a:spAutoFit/>
              </a:bodyPr>
              <a:lstStyle/>
              <a:p>
                <a14:m/>
                <a:endParaRPr lang="en-US" dirty="0">
                  <a:solidFill>
                    <a:srgbClr val="4F81BD"/>
                  </a:solidFill>
                  <a:latin typeface="Arial"/>
                </a:endParaRPr>
              </a:p>
              <a:p>
                <a:pPr marL="342900" indent="-342900">
                  <a:buFont typeface="+mj-lt"/>
                  <a:buAutoNum type="arabicPeriod"/>
                </a:pPr>
                <a:endParaRPr lang="en-US" dirty="0" smtClean="0">
                  <a:solidFill>
                    <a:srgbClr val="4F81BD"/>
                  </a:solidFill>
                  <a:latin typeface="Arial"/>
                </a:endParaRPr>
              </a:p>
            </p:txBody>
          </p:sp>
        </mc:Choice>
        <mc:Fallback xmlns="">
          <p:sp>
            <p:nvSpPr>
              <p:cNvPr id="13" name="Tekstvak 12"/>
              <p:cNvSpPr txBox="1">
                <a:spLocks noRot="1" noChangeAspect="1" noMove="1" noResize="1" noEditPoints="1" noAdjustHandles="1" noChangeArrowheads="1" noChangeShapeType="1" noTextEdit="1"/>
              </p:cNvSpPr>
              <p:nvPr/>
            </p:nvSpPr>
            <p:spPr>
              <a:xfrm>
                <a:off x="5187718" y="694437"/>
                <a:ext cx="1656183" cy="646331"/>
              </a:xfrm>
              <a:prstGeom prst="rect">
                <a:avLst/>
              </a:prstGeom>
              <a:blipFill rotWithShape="1">
                <a:blip r:embed="rId2"/>
                <a:stretch>
                  <a:fillRect/>
                </a:stretch>
              </a:blipFill>
            </p:spPr>
            <p:txBody>
              <a:bodyPr/>
              <a:lstStyle/>
              <a:p>
                <a:r>
                  <a:rPr lang="nl-NL">
                    <a:noFill/>
                  </a:rPr>
                  <a:t> </a:t>
                </a:r>
              </a:p>
            </p:txBody>
          </p:sp>
        </mc:Fallback>
      </mc:AlternateContent>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l="8657" t="2463" r="6077" b="3750"/>
          <a:stretch/>
        </p:blipFill>
        <p:spPr>
          <a:xfrm>
            <a:off x="1951693" y="1772816"/>
            <a:ext cx="5240463" cy="3101365"/>
          </a:xfrm>
          <a:prstGeom prst="roundRect">
            <a:avLst>
              <a:gd name="adj" fmla="val 3031"/>
            </a:avLst>
          </a:prstGeom>
          <a:solidFill>
            <a:srgbClr val="FFFFFF">
              <a:shade val="85000"/>
            </a:srgbClr>
          </a:solidFill>
          <a:ln w="25400">
            <a:solidFill>
              <a:schemeClr val="accent1"/>
            </a:solidFill>
          </a:ln>
          <a:effectLst/>
        </p:spPr>
      </p:pic>
      <mc:AlternateContent xmlns:mc="http://schemas.openxmlformats.org/markup-compatibility/2006" xmlns:a14="http://schemas.microsoft.com/office/drawing/2010/main">
        <mc:Choice Requires="a14">
          <p:sp>
            <p:nvSpPr>
              <p:cNvPr id="17" name="Tekstvak 16"/>
              <p:cNvSpPr txBox="1"/>
              <p:nvPr/>
            </p:nvSpPr>
            <p:spPr>
              <a:xfrm>
                <a:off x="3743908" y="692696"/>
                <a:ext cx="1656183" cy="646331"/>
              </a:xfrm>
              <a:prstGeom prst="rect">
                <a:avLst/>
              </a:prstGeom>
              <a:noFill/>
            </p:spPr>
            <p:txBody>
              <a:bodyPr wrap="square" rtlCol="0">
                <a:spAutoFit/>
              </a:bodyPr>
              <a:lstStyle/>
              <a:p>
                <a14:m/>
                <a:endParaRPr lang="en-US" dirty="0">
                  <a:solidFill>
                    <a:srgbClr val="4F81BD"/>
                  </a:solidFill>
                  <a:latin typeface="Arial"/>
                </a:endParaRPr>
              </a:p>
              <a:p>
                <a:pPr marL="342900" indent="-342900">
                  <a:buFont typeface="+mj-lt"/>
                  <a:buAutoNum type="arabicPeriod"/>
                </a:pPr>
                <a:endParaRPr lang="en-US" dirty="0" smtClean="0">
                  <a:solidFill>
                    <a:srgbClr val="4F81BD"/>
                  </a:solidFill>
                  <a:latin typeface="Arial"/>
                </a:endParaRPr>
              </a:p>
            </p:txBody>
          </p:sp>
        </mc:Choice>
        <mc:Fallback xmlns="">
          <p:sp>
            <p:nvSpPr>
              <p:cNvPr id="17" name="Tekstvak 16"/>
              <p:cNvSpPr txBox="1">
                <a:spLocks noRot="1" noChangeAspect="1" noMove="1" noResize="1" noEditPoints="1" noAdjustHandles="1" noChangeArrowheads="1" noChangeShapeType="1" noTextEdit="1"/>
              </p:cNvSpPr>
              <p:nvPr/>
            </p:nvSpPr>
            <p:spPr>
              <a:xfrm>
                <a:off x="3743908" y="692696"/>
                <a:ext cx="1656183" cy="646331"/>
              </a:xfrm>
              <a:prstGeom prst="rect">
                <a:avLst/>
              </a:prstGeom>
              <a:blipFill rotWithShape="1">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8" name="Tekstvak 17"/>
              <p:cNvSpPr txBox="1"/>
              <p:nvPr/>
            </p:nvSpPr>
            <p:spPr>
              <a:xfrm>
                <a:off x="2208002" y="692696"/>
                <a:ext cx="1656183" cy="646331"/>
              </a:xfrm>
              <a:prstGeom prst="rect">
                <a:avLst/>
              </a:prstGeom>
              <a:noFill/>
            </p:spPr>
            <p:txBody>
              <a:bodyPr wrap="square" rtlCol="0">
                <a:spAutoFit/>
              </a:bodyPr>
              <a:lstStyle/>
              <a:p>
                <a14:m/>
                <a:endParaRPr lang="en-US" dirty="0">
                  <a:solidFill>
                    <a:srgbClr val="4F81BD"/>
                  </a:solidFill>
                  <a:latin typeface="Arial"/>
                </a:endParaRPr>
              </a:p>
              <a:p>
                <a:pPr marL="342900" indent="-342900">
                  <a:buFont typeface="+mj-lt"/>
                  <a:buAutoNum type="arabicPeriod"/>
                </a:pPr>
                <a:endParaRPr lang="en-US" dirty="0" smtClean="0">
                  <a:solidFill>
                    <a:srgbClr val="4F81BD"/>
                  </a:solidFill>
                  <a:latin typeface="Arial"/>
                </a:endParaRPr>
              </a:p>
            </p:txBody>
          </p:sp>
        </mc:Choice>
        <mc:Fallback xmlns="">
          <p:sp>
            <p:nvSpPr>
              <p:cNvPr id="18" name="Tekstvak 17"/>
              <p:cNvSpPr txBox="1">
                <a:spLocks noRot="1" noChangeAspect="1" noMove="1" noResize="1" noEditPoints="1" noAdjustHandles="1" noChangeArrowheads="1" noChangeShapeType="1" noTextEdit="1"/>
              </p:cNvSpPr>
              <p:nvPr/>
            </p:nvSpPr>
            <p:spPr>
              <a:xfrm>
                <a:off x="2208002" y="692696"/>
                <a:ext cx="1656183" cy="646331"/>
              </a:xfrm>
              <a:prstGeom prst="rect">
                <a:avLst/>
              </a:prstGeom>
              <a:blipFill rotWithShape="1">
                <a:blip r:embed="rId5"/>
                <a:stretch>
                  <a:fillRect/>
                </a:stretch>
              </a:blipFill>
            </p:spPr>
            <p:txBody>
              <a:bodyPr/>
              <a:lstStyle/>
              <a:p>
                <a:r>
                  <a:rPr lang="nl-NL">
                    <a:noFill/>
                  </a:rPr>
                  <a:t> </a:t>
                </a:r>
              </a:p>
            </p:txBody>
          </p:sp>
        </mc:Fallback>
      </mc:AlternateContent>
      <p:sp>
        <p:nvSpPr>
          <p:cNvPr id="19" name="PIJL-RECHTS 18"/>
          <p:cNvSpPr/>
          <p:nvPr/>
        </p:nvSpPr>
        <p:spPr>
          <a:xfrm rot="10800000">
            <a:off x="2301490" y="1108598"/>
            <a:ext cx="4476311" cy="504056"/>
          </a:xfrm>
          <a:prstGeom prst="rightArrow">
            <a:avLst>
              <a:gd name="adj1" fmla="val 30464"/>
              <a:gd name="adj2" fmla="val 1518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rial"/>
            </a:endParaRPr>
          </a:p>
        </p:txBody>
      </p:sp>
      <mc:AlternateContent xmlns:mc="http://schemas.openxmlformats.org/markup-compatibility/2006" xmlns:a14="http://schemas.microsoft.com/office/drawing/2010/main">
        <mc:Choice Requires="a14">
          <p:sp>
            <p:nvSpPr>
              <p:cNvPr id="21" name="Tekstvak 20"/>
              <p:cNvSpPr txBox="1"/>
              <p:nvPr/>
            </p:nvSpPr>
            <p:spPr>
              <a:xfrm>
                <a:off x="3707905" y="5518973"/>
                <a:ext cx="1656183" cy="646331"/>
              </a:xfrm>
              <a:prstGeom prst="rect">
                <a:avLst/>
              </a:prstGeom>
              <a:noFill/>
            </p:spPr>
            <p:txBody>
              <a:bodyPr wrap="square" rtlCol="0">
                <a:spAutoFit/>
              </a:bodyPr>
              <a:lstStyle/>
              <a:p>
                <a14:m/>
                <a:endParaRPr lang="en-US" dirty="0">
                  <a:solidFill>
                    <a:srgbClr val="9BBB59"/>
                  </a:solidFill>
                  <a:latin typeface="Arial"/>
                </a:endParaRPr>
              </a:p>
              <a:p>
                <a:pPr marL="342900" indent="-342900">
                  <a:buFont typeface="+mj-lt"/>
                  <a:buAutoNum type="arabicPeriod"/>
                </a:pPr>
                <a:endParaRPr lang="en-US" dirty="0" smtClean="0">
                  <a:solidFill>
                    <a:srgbClr val="9BBB59"/>
                  </a:solidFill>
                  <a:latin typeface="Arial"/>
                </a:endParaRPr>
              </a:p>
            </p:txBody>
          </p:sp>
        </mc:Choice>
        <mc:Fallback xmlns="">
          <p:sp>
            <p:nvSpPr>
              <p:cNvPr id="21" name="Tekstvak 20"/>
              <p:cNvSpPr txBox="1">
                <a:spLocks noRot="1" noChangeAspect="1" noMove="1" noResize="1" noEditPoints="1" noAdjustHandles="1" noChangeArrowheads="1" noChangeShapeType="1" noTextEdit="1"/>
              </p:cNvSpPr>
              <p:nvPr/>
            </p:nvSpPr>
            <p:spPr>
              <a:xfrm>
                <a:off x="3707905" y="5518973"/>
                <a:ext cx="1656183" cy="646331"/>
              </a:xfrm>
              <a:prstGeom prst="rect">
                <a:avLst/>
              </a:prstGeom>
              <a:blipFill rotWithShape="1">
                <a:blip r:embed="rId6"/>
                <a:stretch>
                  <a:fillRect/>
                </a:stretch>
              </a:blipFill>
            </p:spPr>
            <p:txBody>
              <a:bodyPr/>
              <a:lstStyle/>
              <a:p>
                <a:r>
                  <a:rPr lang="nl-NL">
                    <a:noFill/>
                  </a:rPr>
                  <a:t> </a:t>
                </a:r>
              </a:p>
            </p:txBody>
          </p:sp>
        </mc:Fallback>
      </mc:AlternateContent>
      <p:sp>
        <p:nvSpPr>
          <p:cNvPr id="23" name="PIJL-RECHTS 22"/>
          <p:cNvSpPr/>
          <p:nvPr/>
        </p:nvSpPr>
        <p:spPr>
          <a:xfrm>
            <a:off x="2301490" y="5013176"/>
            <a:ext cx="4476311" cy="504056"/>
          </a:xfrm>
          <a:prstGeom prst="rightArrow">
            <a:avLst>
              <a:gd name="adj1" fmla="val 30464"/>
              <a:gd name="adj2" fmla="val 1518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9BBB59"/>
              </a:solidFill>
              <a:latin typeface="Arial"/>
            </a:endParaRPr>
          </a:p>
        </p:txBody>
      </p:sp>
      <mc:AlternateContent xmlns:mc="http://schemas.openxmlformats.org/markup-compatibility/2006" xmlns:a14="http://schemas.microsoft.com/office/drawing/2010/main">
        <mc:Choice Requires="a14">
          <p:sp>
            <p:nvSpPr>
              <p:cNvPr id="24" name="Tekstvak 23"/>
              <p:cNvSpPr txBox="1"/>
              <p:nvPr/>
            </p:nvSpPr>
            <p:spPr>
              <a:xfrm>
                <a:off x="2301490" y="5518973"/>
                <a:ext cx="1656183" cy="646331"/>
              </a:xfrm>
              <a:prstGeom prst="rect">
                <a:avLst/>
              </a:prstGeom>
              <a:noFill/>
            </p:spPr>
            <p:txBody>
              <a:bodyPr wrap="square" rtlCol="0">
                <a:spAutoFit/>
              </a:bodyPr>
              <a:lstStyle/>
              <a:p>
                <a14:m/>
                <a:endParaRPr lang="en-US" dirty="0">
                  <a:solidFill>
                    <a:srgbClr val="9BBB59"/>
                  </a:solidFill>
                  <a:latin typeface="Arial"/>
                </a:endParaRPr>
              </a:p>
              <a:p>
                <a:pPr marL="342900" indent="-342900">
                  <a:buFont typeface="+mj-lt"/>
                  <a:buAutoNum type="arabicPeriod"/>
                </a:pPr>
                <a:endParaRPr lang="en-US" dirty="0" smtClean="0">
                  <a:solidFill>
                    <a:srgbClr val="9BBB59"/>
                  </a:solidFill>
                  <a:latin typeface="Arial"/>
                </a:endParaRPr>
              </a:p>
            </p:txBody>
          </p:sp>
        </mc:Choice>
        <mc:Fallback xmlns="">
          <p:sp>
            <p:nvSpPr>
              <p:cNvPr id="24" name="Tekstvak 23"/>
              <p:cNvSpPr txBox="1">
                <a:spLocks noRot="1" noChangeAspect="1" noMove="1" noResize="1" noEditPoints="1" noAdjustHandles="1" noChangeArrowheads="1" noChangeShapeType="1" noTextEdit="1"/>
              </p:cNvSpPr>
              <p:nvPr/>
            </p:nvSpPr>
            <p:spPr>
              <a:xfrm>
                <a:off x="2301490" y="5518973"/>
                <a:ext cx="1656183" cy="646331"/>
              </a:xfrm>
              <a:prstGeom prst="rect">
                <a:avLst/>
              </a:prstGeom>
              <a:blipFill rotWithShape="1">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5" name="Tekstvak 24"/>
              <p:cNvSpPr txBox="1"/>
              <p:nvPr/>
            </p:nvSpPr>
            <p:spPr>
              <a:xfrm>
                <a:off x="5121618" y="5518973"/>
                <a:ext cx="1656183" cy="646331"/>
              </a:xfrm>
              <a:prstGeom prst="rect">
                <a:avLst/>
              </a:prstGeom>
              <a:noFill/>
            </p:spPr>
            <p:txBody>
              <a:bodyPr wrap="square" rtlCol="0">
                <a:spAutoFit/>
              </a:bodyPr>
              <a:lstStyle/>
              <a:p>
                <a14:m/>
                <a:endParaRPr lang="en-US" dirty="0">
                  <a:solidFill>
                    <a:srgbClr val="9BBB59"/>
                  </a:solidFill>
                  <a:latin typeface="Arial"/>
                </a:endParaRPr>
              </a:p>
              <a:p>
                <a:pPr marL="342900" indent="-342900">
                  <a:buFont typeface="+mj-lt"/>
                  <a:buAutoNum type="arabicPeriod"/>
                </a:pPr>
                <a:endParaRPr lang="en-US" dirty="0" smtClean="0">
                  <a:solidFill>
                    <a:srgbClr val="9BBB59"/>
                  </a:solidFill>
                  <a:latin typeface="Arial"/>
                </a:endParaRPr>
              </a:p>
            </p:txBody>
          </p:sp>
        </mc:Choice>
        <mc:Fallback xmlns="">
          <p:sp>
            <p:nvSpPr>
              <p:cNvPr id="25" name="Tekstvak 24"/>
              <p:cNvSpPr txBox="1">
                <a:spLocks noRot="1" noChangeAspect="1" noMove="1" noResize="1" noEditPoints="1" noAdjustHandles="1" noChangeArrowheads="1" noChangeShapeType="1" noTextEdit="1"/>
              </p:cNvSpPr>
              <p:nvPr/>
            </p:nvSpPr>
            <p:spPr>
              <a:xfrm>
                <a:off x="5121618" y="5518973"/>
                <a:ext cx="1656183" cy="646331"/>
              </a:xfrm>
              <a:prstGeom prst="rect">
                <a:avLst/>
              </a:prstGeom>
              <a:blipFill rotWithShape="1">
                <a:blip r:embed="rId8"/>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332456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95536" y="836712"/>
            <a:ext cx="7162800" cy="4978400"/>
          </a:xfrm>
          <a:prstGeom prst="rect">
            <a:avLst/>
          </a:prstGeom>
        </p:spPr>
      </p:pic>
      <p:pic>
        <p:nvPicPr>
          <p:cNvPr id="3" name="Afbeelding 2"/>
          <p:cNvPicPr>
            <a:picLocks noChangeAspect="1"/>
          </p:cNvPicPr>
          <p:nvPr/>
        </p:nvPicPr>
        <p:blipFill>
          <a:blip r:embed="rId3"/>
          <a:stretch>
            <a:fillRect/>
          </a:stretch>
        </p:blipFill>
        <p:spPr>
          <a:xfrm>
            <a:off x="4860032" y="3212976"/>
            <a:ext cx="3456384" cy="3834302"/>
          </a:xfrm>
          <a:prstGeom prst="rect">
            <a:avLst/>
          </a:prstGeom>
        </p:spPr>
      </p:pic>
    </p:spTree>
    <p:extLst>
      <p:ext uri="{BB962C8B-B14F-4D97-AF65-F5344CB8AC3E}">
        <p14:creationId xmlns:p14="http://schemas.microsoft.com/office/powerpoint/2010/main" val="629854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Why</a:t>
            </a:r>
            <a:r>
              <a:rPr lang="nl-NL" dirty="0" smtClean="0"/>
              <a:t> </a:t>
            </a:r>
            <a:r>
              <a:rPr lang="nl-NL" dirty="0" err="1" smtClean="0"/>
              <a:t>all</a:t>
            </a:r>
            <a:r>
              <a:rPr lang="nl-NL" dirty="0" smtClean="0"/>
              <a:t> </a:t>
            </a:r>
            <a:r>
              <a:rPr lang="nl-NL" dirty="0" err="1" smtClean="0"/>
              <a:t>this</a:t>
            </a:r>
            <a:r>
              <a:rPr lang="nl-NL" dirty="0" smtClean="0"/>
              <a:t> </a:t>
            </a:r>
            <a:r>
              <a:rPr lang="nl-NL" dirty="0" err="1" smtClean="0"/>
              <a:t>trouble</a:t>
            </a:r>
            <a:r>
              <a:rPr lang="nl-NL" dirty="0" smtClean="0"/>
              <a:t>: MRI-AFM?</a:t>
            </a:r>
            <a:r>
              <a:rPr lang="nl-NL" dirty="0" smtClean="0"/>
              <a:t/>
            </a:r>
            <a:br>
              <a:rPr lang="nl-NL" dirty="0" smtClean="0"/>
            </a:br>
            <a:r>
              <a:rPr lang="nl-NL" dirty="0" smtClean="0"/>
              <a:t>I </a:t>
            </a:r>
            <a:r>
              <a:rPr lang="nl-NL" dirty="0" err="1" smtClean="0"/>
              <a:t>am</a:t>
            </a:r>
            <a:r>
              <a:rPr lang="nl-NL" dirty="0" smtClean="0"/>
              <a:t> </a:t>
            </a:r>
            <a:r>
              <a:rPr lang="nl-NL" dirty="0" err="1" smtClean="0"/>
              <a:t>puzzled</a:t>
            </a:r>
            <a:r>
              <a:rPr lang="nl-NL" dirty="0" smtClean="0"/>
              <a:t> </a:t>
            </a:r>
            <a:r>
              <a:rPr lang="nl-NL" dirty="0" err="1" smtClean="0"/>
              <a:t>by</a:t>
            </a:r>
            <a:r>
              <a:rPr lang="nl-NL" dirty="0" smtClean="0"/>
              <a:t> </a:t>
            </a:r>
            <a:r>
              <a:rPr lang="nl-NL" dirty="0" err="1" smtClean="0"/>
              <a:t>quantum</a:t>
            </a:r>
            <a:r>
              <a:rPr lang="nl-NL" dirty="0" smtClean="0"/>
              <a:t> </a:t>
            </a:r>
            <a:r>
              <a:rPr lang="nl-NL" dirty="0" err="1" smtClean="0"/>
              <a:t>mechanics</a:t>
            </a:r>
            <a:endParaRPr lang="nl-NL" dirty="0"/>
          </a:p>
        </p:txBody>
      </p:sp>
      <p:pic>
        <p:nvPicPr>
          <p:cNvPr id="5" name="Picture 5" descr="MRFM"/>
          <p:cNvPicPr>
            <a:picLocks noChangeAspect="1" noChangeArrowheads="1"/>
          </p:cNvPicPr>
          <p:nvPr/>
        </p:nvPicPr>
        <p:blipFill rotWithShape="1">
          <a:blip r:embed="rId2" cstate="print"/>
          <a:srcRect l="25518" t="67287" r="1701" b="10479"/>
          <a:stretch/>
        </p:blipFill>
        <p:spPr bwMode="auto">
          <a:xfrm>
            <a:off x="2721349" y="2163979"/>
            <a:ext cx="5792552" cy="1127343"/>
          </a:xfrm>
          <a:prstGeom prst="rect">
            <a:avLst/>
          </a:prstGeom>
          <a:noFill/>
          <a:ln w="9525">
            <a:noFill/>
            <a:miter lim="800000"/>
            <a:headEnd/>
            <a:tailEnd/>
          </a:ln>
          <a:effectLst/>
        </p:spPr>
      </p:pic>
      <p:sp>
        <p:nvSpPr>
          <p:cNvPr id="6" name="Rechthoek 5"/>
          <p:cNvSpPr/>
          <p:nvPr/>
        </p:nvSpPr>
        <p:spPr>
          <a:xfrm>
            <a:off x="5468599" y="2163979"/>
            <a:ext cx="790482" cy="11273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8" name="Rechthoek 7"/>
          <p:cNvSpPr/>
          <p:nvPr/>
        </p:nvSpPr>
        <p:spPr>
          <a:xfrm>
            <a:off x="457200" y="1451290"/>
            <a:ext cx="9339596" cy="2241727"/>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nl-NL" sz="5400" dirty="0">
                <a:solidFill>
                  <a:prstClr val="black"/>
                </a:solidFill>
                <a:latin typeface="Calibri"/>
              </a:rPr>
              <a:t>|</a:t>
            </a:r>
            <a:r>
              <a:rPr lang="nl-NL" sz="5400" dirty="0">
                <a:solidFill>
                  <a:prstClr val="black"/>
                </a:solidFill>
                <a:latin typeface="Symbol" charset="2"/>
                <a:cs typeface="Symbol" charset="2"/>
              </a:rPr>
              <a:t>y</a:t>
            </a:r>
            <a:r>
              <a:rPr lang="nl-NL" sz="5400" dirty="0">
                <a:solidFill>
                  <a:prstClr val="black"/>
                </a:solidFill>
                <a:latin typeface="Calibri"/>
              </a:rPr>
              <a:t>&gt; = |              &gt;  +   |            &gt;</a:t>
            </a:r>
          </a:p>
        </p:txBody>
      </p:sp>
      <p:cxnSp>
        <p:nvCxnSpPr>
          <p:cNvPr id="9" name="Rechte verbindingslijn met pijl 8"/>
          <p:cNvCxnSpPr/>
          <p:nvPr/>
        </p:nvCxnSpPr>
        <p:spPr>
          <a:xfrm flipV="1">
            <a:off x="4159752" y="2708213"/>
            <a:ext cx="544263" cy="1295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Rechte verbindingslijn met pijl 9"/>
          <p:cNvCxnSpPr/>
          <p:nvPr/>
        </p:nvCxnSpPr>
        <p:spPr>
          <a:xfrm flipH="1" flipV="1">
            <a:off x="7901719" y="2718076"/>
            <a:ext cx="544263" cy="1295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hthoek 10"/>
          <p:cNvSpPr/>
          <p:nvPr/>
        </p:nvSpPr>
        <p:spPr>
          <a:xfrm>
            <a:off x="4562713" y="2816461"/>
            <a:ext cx="157583" cy="4423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12" name="Rechte verbindingslijn met pijl 11"/>
          <p:cNvCxnSpPr/>
          <p:nvPr/>
        </p:nvCxnSpPr>
        <p:spPr>
          <a:xfrm flipV="1">
            <a:off x="7588939" y="3106749"/>
            <a:ext cx="1" cy="508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hthoek 12"/>
          <p:cNvSpPr/>
          <p:nvPr/>
        </p:nvSpPr>
        <p:spPr>
          <a:xfrm>
            <a:off x="4715113" y="2968861"/>
            <a:ext cx="3186606" cy="4423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Tree>
    <p:extLst>
      <p:ext uri="{BB962C8B-B14F-4D97-AF65-F5344CB8AC3E}">
        <p14:creationId xmlns:p14="http://schemas.microsoft.com/office/powerpoint/2010/main" val="7896544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304800" y="434975"/>
            <a:ext cx="4876800" cy="4558303"/>
          </a:xfrm>
        </p:spPr>
        <p:txBody>
          <a:bodyPr/>
          <a:lstStyle/>
          <a:p>
            <a:pPr algn="l" eaLnBrk="1" hangingPunct="1">
              <a:defRPr/>
            </a:pPr>
            <a:r>
              <a:rPr lang="en-US" dirty="0" smtClean="0">
                <a:solidFill>
                  <a:schemeClr val="bg1"/>
                </a:solidFill>
                <a:latin typeface="Arial Rounded MT Bold" charset="0"/>
                <a:cs typeface="+mj-cs"/>
              </a:rPr>
              <a:t>The blind microscope</a:t>
            </a:r>
            <a:br>
              <a:rPr lang="en-US" dirty="0" smtClean="0">
                <a:solidFill>
                  <a:schemeClr val="bg1"/>
                </a:solidFill>
                <a:latin typeface="Arial Rounded MT Bold" charset="0"/>
                <a:cs typeface="+mj-cs"/>
              </a:rPr>
            </a:br>
            <a:r>
              <a:rPr lang="en-US" dirty="0" smtClean="0">
                <a:solidFill>
                  <a:schemeClr val="bg1"/>
                </a:solidFill>
                <a:latin typeface="Arial Rounded MT Bold" charset="0"/>
                <a:cs typeface="+mj-cs"/>
              </a:rPr>
              <a:t/>
            </a:r>
            <a:br>
              <a:rPr lang="en-US" dirty="0" smtClean="0">
                <a:solidFill>
                  <a:schemeClr val="bg1"/>
                </a:solidFill>
                <a:latin typeface="Arial Rounded MT Bold" charset="0"/>
                <a:cs typeface="+mj-cs"/>
              </a:rPr>
            </a:br>
            <a:r>
              <a:rPr lang="en-US" dirty="0">
                <a:solidFill>
                  <a:schemeClr val="bg1"/>
                </a:solidFill>
                <a:latin typeface="Arial Rounded MT Bold" charset="0"/>
                <a:cs typeface="+mj-cs"/>
              </a:rPr>
              <a:t/>
            </a:r>
            <a:br>
              <a:rPr lang="en-US" dirty="0">
                <a:solidFill>
                  <a:schemeClr val="bg1"/>
                </a:solidFill>
                <a:latin typeface="Arial Rounded MT Bold" charset="0"/>
                <a:cs typeface="+mj-cs"/>
              </a:rPr>
            </a:br>
            <a:r>
              <a:rPr lang="en-US" sz="2800" dirty="0" smtClean="0">
                <a:solidFill>
                  <a:schemeClr val="bg1"/>
                </a:solidFill>
                <a:latin typeface="Arial Rounded MT Bold" charset="0"/>
                <a:cs typeface="+mj-cs"/>
              </a:rPr>
              <a:t>MRI at the </a:t>
            </a:r>
            <a:r>
              <a:rPr lang="en-US" sz="2800" dirty="0" err="1" smtClean="0">
                <a:solidFill>
                  <a:schemeClr val="bg1"/>
                </a:solidFill>
                <a:latin typeface="Arial Rounded MT Bold" charset="0"/>
                <a:cs typeface="+mj-cs"/>
              </a:rPr>
              <a:t>nanoscale</a:t>
            </a:r>
            <a:endParaRPr lang="en-US" sz="2800" i="1" dirty="0" smtClean="0">
              <a:solidFill>
                <a:schemeClr val="bg1"/>
              </a:solidFill>
              <a:latin typeface="Arial Rounded MT Bold" charset="0"/>
              <a:cs typeface="+mj-cs"/>
            </a:endParaRPr>
          </a:p>
        </p:txBody>
      </p:sp>
      <p:sp>
        <p:nvSpPr>
          <p:cNvPr id="81923" name="Rectangle 3"/>
          <p:cNvSpPr>
            <a:spLocks noGrp="1" noChangeArrowheads="1"/>
          </p:cNvSpPr>
          <p:nvPr>
            <p:ph type="subTitle" idx="1"/>
          </p:nvPr>
        </p:nvSpPr>
        <p:spPr>
          <a:xfrm>
            <a:off x="228600" y="5631796"/>
            <a:ext cx="8610600" cy="1226204"/>
          </a:xfrm>
        </p:spPr>
        <p:txBody>
          <a:bodyPr/>
          <a:lstStyle/>
          <a:p>
            <a:pPr algn="l" eaLnBrk="1" hangingPunct="1">
              <a:defRPr/>
            </a:pPr>
            <a:r>
              <a:rPr lang="en-US" sz="2400" dirty="0">
                <a:solidFill>
                  <a:schemeClr val="bg1"/>
                </a:solidFill>
                <a:latin typeface="Arial Rounded MT Bold" charset="0"/>
                <a:cs typeface="+mn-cs"/>
              </a:rPr>
              <a:t>	</a:t>
            </a:r>
            <a:r>
              <a:rPr lang="en-US" dirty="0">
                <a:solidFill>
                  <a:schemeClr val="bg1"/>
                </a:solidFill>
                <a:latin typeface="Arial Rounded MT Bold" charset="0"/>
              </a:rPr>
              <a:t>Tjerk </a:t>
            </a:r>
            <a:r>
              <a:rPr lang="en-US" dirty="0" smtClean="0">
                <a:solidFill>
                  <a:schemeClr val="bg1"/>
                </a:solidFill>
                <a:latin typeface="Arial Rounded MT Bold" charset="0"/>
              </a:rPr>
              <a:t>Oosterkamp</a:t>
            </a:r>
          </a:p>
          <a:p>
            <a:pPr algn="l" eaLnBrk="1" hangingPunct="1">
              <a:defRPr/>
            </a:pPr>
            <a:r>
              <a:rPr lang="en-US" dirty="0" smtClean="0">
                <a:solidFill>
                  <a:schemeClr val="bg1"/>
                </a:solidFill>
                <a:latin typeface="Arial Rounded MT Bold" charset="0"/>
              </a:rPr>
              <a:t>	</a:t>
            </a:r>
            <a:r>
              <a:rPr lang="en-US" dirty="0" err="1" smtClean="0">
                <a:solidFill>
                  <a:schemeClr val="bg1"/>
                </a:solidFill>
                <a:latin typeface="Arial Rounded MT Bold" charset="0"/>
              </a:rPr>
              <a:t>Universiteit</a:t>
            </a:r>
            <a:r>
              <a:rPr lang="en-US" dirty="0" smtClean="0">
                <a:solidFill>
                  <a:schemeClr val="bg1"/>
                </a:solidFill>
                <a:latin typeface="Arial Rounded MT Bold" charset="0"/>
              </a:rPr>
              <a:t> </a:t>
            </a:r>
            <a:r>
              <a:rPr lang="en-US" dirty="0">
                <a:solidFill>
                  <a:schemeClr val="bg1"/>
                </a:solidFill>
                <a:latin typeface="Arial Rounded MT Bold" charset="0"/>
              </a:rPr>
              <a:t>Leiden, </a:t>
            </a:r>
            <a:r>
              <a:rPr lang="en-US" dirty="0" err="1">
                <a:solidFill>
                  <a:schemeClr val="bg1"/>
                </a:solidFill>
                <a:latin typeface="Arial Rounded MT Bold" charset="0"/>
              </a:rPr>
              <a:t>Natuurkunde</a:t>
            </a:r>
            <a:endParaRPr lang="en-US" dirty="0">
              <a:solidFill>
                <a:schemeClr val="bg1"/>
              </a:solidFill>
              <a:latin typeface="Arial Rounded MT Bold" charset="0"/>
            </a:endParaRPr>
          </a:p>
          <a:p>
            <a:pPr algn="l" eaLnBrk="1" hangingPunct="1">
              <a:defRPr/>
            </a:pPr>
            <a:endParaRPr lang="en-US" dirty="0" smtClean="0">
              <a:solidFill>
                <a:schemeClr val="bg1"/>
              </a:solidFill>
              <a:latin typeface="Arial Rounded MT Bold" charset="0"/>
              <a:cs typeface="+mn-cs"/>
            </a:endParaRPr>
          </a:p>
          <a:p>
            <a:pPr eaLnBrk="1" hangingPunct="1">
              <a:defRPr/>
            </a:pPr>
            <a:endParaRPr lang="en-US" dirty="0" smtClean="0">
              <a:solidFill>
                <a:schemeClr val="bg1"/>
              </a:solidFill>
              <a:latin typeface="Arial Rounded MT Bold" charset="0"/>
              <a:cs typeface="+mn-cs"/>
            </a:endParaRPr>
          </a:p>
        </p:txBody>
      </p:sp>
      <p:pic>
        <p:nvPicPr>
          <p:cNvPr id="15" name="Picture 5" descr="MRFM"/>
          <p:cNvPicPr>
            <a:picLocks noChangeAspect="1" noChangeArrowheads="1"/>
          </p:cNvPicPr>
          <p:nvPr/>
        </p:nvPicPr>
        <p:blipFill rotWithShape="1">
          <a:blip r:embed="rId3" cstate="print"/>
          <a:srcRect l="14352" r="40890"/>
          <a:stretch/>
        </p:blipFill>
        <p:spPr bwMode="auto">
          <a:xfrm>
            <a:off x="4491474" y="-644933"/>
            <a:ext cx="4086497" cy="581662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6" name="Rechthoek 15"/>
          <p:cNvSpPr/>
          <p:nvPr/>
        </p:nvSpPr>
        <p:spPr>
          <a:xfrm>
            <a:off x="6566427" y="2287789"/>
            <a:ext cx="2011544" cy="5202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a typeface="ＭＳ Ｐゴシック"/>
            </a:endParaRPr>
          </a:p>
        </p:txBody>
      </p:sp>
      <p:sp>
        <p:nvSpPr>
          <p:cNvPr id="17" name="Rechthoek 16"/>
          <p:cNvSpPr/>
          <p:nvPr/>
        </p:nvSpPr>
        <p:spPr>
          <a:xfrm>
            <a:off x="6027686" y="310700"/>
            <a:ext cx="1088794" cy="8437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a typeface="ＭＳ Ｐゴシック"/>
            </a:endParaRPr>
          </a:p>
        </p:txBody>
      </p:sp>
      <p:sp>
        <p:nvSpPr>
          <p:cNvPr id="18" name="Rechthoek 17"/>
          <p:cNvSpPr/>
          <p:nvPr/>
        </p:nvSpPr>
        <p:spPr>
          <a:xfrm>
            <a:off x="4491472" y="2421576"/>
            <a:ext cx="707263" cy="2571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a typeface="ＭＳ Ｐゴシック"/>
            </a:endParaRPr>
          </a:p>
        </p:txBody>
      </p:sp>
      <p:sp>
        <p:nvSpPr>
          <p:cNvPr id="22" name="Rechthoek 21"/>
          <p:cNvSpPr/>
          <p:nvPr/>
        </p:nvSpPr>
        <p:spPr>
          <a:xfrm>
            <a:off x="4654338" y="-111186"/>
            <a:ext cx="1088794" cy="5461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a typeface="ＭＳ Ｐゴシック"/>
            </a:endParaRPr>
          </a:p>
        </p:txBody>
      </p:sp>
      <p:sp>
        <p:nvSpPr>
          <p:cNvPr id="23" name="Rechthoek 22"/>
          <p:cNvSpPr/>
          <p:nvPr/>
        </p:nvSpPr>
        <p:spPr>
          <a:xfrm>
            <a:off x="7544401" y="3757516"/>
            <a:ext cx="610189" cy="8437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a typeface="ＭＳ Ｐゴシック"/>
            </a:endParaRPr>
          </a:p>
        </p:txBody>
      </p:sp>
      <p:cxnSp>
        <p:nvCxnSpPr>
          <p:cNvPr id="19" name="Rechte verbindingslijn met pijl 18"/>
          <p:cNvCxnSpPr/>
          <p:nvPr/>
        </p:nvCxnSpPr>
        <p:spPr>
          <a:xfrm flipH="1" flipV="1">
            <a:off x="7061258" y="3893245"/>
            <a:ext cx="624377" cy="1486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kstvak 24"/>
          <p:cNvSpPr txBox="1"/>
          <p:nvPr/>
        </p:nvSpPr>
        <p:spPr>
          <a:xfrm>
            <a:off x="8510067" y="6491779"/>
            <a:ext cx="633933" cy="369332"/>
          </a:xfrm>
          <a:prstGeom prst="rect">
            <a:avLst/>
          </a:prstGeom>
          <a:noFill/>
        </p:spPr>
        <p:txBody>
          <a:bodyPr wrap="none" rtlCol="0">
            <a:spAutoFit/>
          </a:bodyPr>
          <a:lstStyle/>
          <a:p>
            <a:pPr algn="r" defTabSz="457200"/>
            <a:r>
              <a:rPr lang="nl-NL" dirty="0" smtClean="0">
                <a:solidFill>
                  <a:srgbClr val="FFFFFF"/>
                </a:solidFill>
                <a:latin typeface="Arial"/>
                <a:ea typeface="ＭＳ Ｐゴシック"/>
              </a:rPr>
              <a:t>1/10</a:t>
            </a:r>
            <a:endParaRPr lang="nl-NL" dirty="0">
              <a:solidFill>
                <a:srgbClr val="FFFFFF"/>
              </a:solidFill>
              <a:latin typeface="Arial"/>
              <a:ea typeface="ＭＳ Ｐゴシック"/>
            </a:endParaRPr>
          </a:p>
        </p:txBody>
      </p:sp>
    </p:spTree>
    <p:extLst>
      <p:ext uri="{BB962C8B-B14F-4D97-AF65-F5344CB8AC3E}">
        <p14:creationId xmlns:p14="http://schemas.microsoft.com/office/powerpoint/2010/main" val="29909577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I </a:t>
            </a:r>
            <a:r>
              <a:rPr lang="nl-NL" dirty="0" err="1" smtClean="0"/>
              <a:t>am</a:t>
            </a:r>
            <a:r>
              <a:rPr lang="nl-NL" dirty="0" smtClean="0"/>
              <a:t> </a:t>
            </a:r>
            <a:r>
              <a:rPr lang="nl-NL" dirty="0" err="1" smtClean="0"/>
              <a:t>puzzled</a:t>
            </a:r>
            <a:r>
              <a:rPr lang="nl-NL" dirty="0" smtClean="0"/>
              <a:t> </a:t>
            </a:r>
            <a:r>
              <a:rPr lang="nl-NL" dirty="0" err="1" smtClean="0"/>
              <a:t>by</a:t>
            </a:r>
            <a:r>
              <a:rPr lang="nl-NL" dirty="0" smtClean="0"/>
              <a:t> </a:t>
            </a:r>
            <a:r>
              <a:rPr lang="nl-NL" dirty="0" err="1" smtClean="0"/>
              <a:t>quantum</a:t>
            </a:r>
            <a:r>
              <a:rPr lang="nl-NL" dirty="0" smtClean="0"/>
              <a:t> </a:t>
            </a:r>
            <a:r>
              <a:rPr lang="nl-NL" dirty="0" err="1" smtClean="0"/>
              <a:t>mechanics</a:t>
            </a:r>
            <a:endParaRPr lang="nl-NL" dirty="0"/>
          </a:p>
        </p:txBody>
      </p:sp>
      <p:pic>
        <p:nvPicPr>
          <p:cNvPr id="5" name="Picture 5" descr="MRFM"/>
          <p:cNvPicPr>
            <a:picLocks noChangeAspect="1" noChangeArrowheads="1"/>
          </p:cNvPicPr>
          <p:nvPr/>
        </p:nvPicPr>
        <p:blipFill rotWithShape="1">
          <a:blip r:embed="rId3" cstate="print"/>
          <a:srcRect l="25518" t="67287" r="1701" b="10479"/>
          <a:stretch/>
        </p:blipFill>
        <p:spPr bwMode="auto">
          <a:xfrm>
            <a:off x="2721349" y="2163979"/>
            <a:ext cx="5792552" cy="1127343"/>
          </a:xfrm>
          <a:prstGeom prst="rect">
            <a:avLst/>
          </a:prstGeom>
          <a:noFill/>
          <a:ln w="9525">
            <a:noFill/>
            <a:miter lim="800000"/>
            <a:headEnd/>
            <a:tailEnd/>
          </a:ln>
          <a:effectLst/>
        </p:spPr>
      </p:pic>
      <p:sp>
        <p:nvSpPr>
          <p:cNvPr id="6" name="Rechthoek 5"/>
          <p:cNvSpPr/>
          <p:nvPr/>
        </p:nvSpPr>
        <p:spPr>
          <a:xfrm>
            <a:off x="5468599" y="2163979"/>
            <a:ext cx="790482" cy="11273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9" name="Rechte verbindingslijn met pijl 8"/>
          <p:cNvCxnSpPr/>
          <p:nvPr/>
        </p:nvCxnSpPr>
        <p:spPr>
          <a:xfrm flipV="1">
            <a:off x="4159752" y="2708213"/>
            <a:ext cx="544263" cy="1295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Rechte verbindingslijn met pijl 9"/>
          <p:cNvCxnSpPr/>
          <p:nvPr/>
        </p:nvCxnSpPr>
        <p:spPr>
          <a:xfrm flipH="1" flipV="1">
            <a:off x="7746211" y="2718076"/>
            <a:ext cx="544263" cy="1295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5" descr="MRFM"/>
          <p:cNvPicPr>
            <a:picLocks noChangeAspect="1" noChangeArrowheads="1"/>
          </p:cNvPicPr>
          <p:nvPr/>
        </p:nvPicPr>
        <p:blipFill rotWithShape="1">
          <a:blip r:embed="rId3" cstate="print"/>
          <a:srcRect l="22424" t="7996" r="10981" b="34247"/>
          <a:stretch/>
        </p:blipFill>
        <p:spPr bwMode="auto">
          <a:xfrm>
            <a:off x="2941645" y="3693017"/>
            <a:ext cx="5300120" cy="2928499"/>
          </a:xfrm>
          <a:prstGeom prst="rect">
            <a:avLst/>
          </a:prstGeom>
          <a:noFill/>
          <a:ln w="9525">
            <a:noFill/>
            <a:miter lim="800000"/>
            <a:headEnd/>
            <a:tailEnd/>
          </a:ln>
          <a:effectLst/>
        </p:spPr>
      </p:pic>
      <p:sp>
        <p:nvSpPr>
          <p:cNvPr id="12" name="Rechthoek 11"/>
          <p:cNvSpPr/>
          <p:nvPr/>
        </p:nvSpPr>
        <p:spPr>
          <a:xfrm>
            <a:off x="3719170" y="5805166"/>
            <a:ext cx="2630620" cy="4535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13" name="Rechthoek 12"/>
          <p:cNvSpPr/>
          <p:nvPr/>
        </p:nvSpPr>
        <p:spPr>
          <a:xfrm>
            <a:off x="3544228" y="4078662"/>
            <a:ext cx="1859573" cy="884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14" name="Rechthoek 13"/>
          <p:cNvSpPr/>
          <p:nvPr/>
        </p:nvSpPr>
        <p:spPr>
          <a:xfrm>
            <a:off x="454092" y="1616648"/>
            <a:ext cx="9339596" cy="2241727"/>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nl-NL" sz="5400" dirty="0">
                <a:solidFill>
                  <a:prstClr val="black"/>
                </a:solidFill>
                <a:latin typeface="Calibri"/>
              </a:rPr>
              <a:t>|</a:t>
            </a:r>
            <a:r>
              <a:rPr lang="nl-NL" sz="5400" dirty="0">
                <a:solidFill>
                  <a:prstClr val="black"/>
                </a:solidFill>
                <a:latin typeface="Symbol" charset="2"/>
                <a:cs typeface="Symbol" charset="2"/>
              </a:rPr>
              <a:t>y</a:t>
            </a:r>
            <a:r>
              <a:rPr lang="nl-NL" sz="5400" dirty="0">
                <a:solidFill>
                  <a:prstClr val="black"/>
                </a:solidFill>
                <a:latin typeface="Calibri"/>
              </a:rPr>
              <a:t>&gt; = |              &gt;  +   |            &gt;</a:t>
            </a:r>
          </a:p>
        </p:txBody>
      </p:sp>
      <p:sp>
        <p:nvSpPr>
          <p:cNvPr id="15" name="Rechthoek 14"/>
          <p:cNvSpPr/>
          <p:nvPr/>
        </p:nvSpPr>
        <p:spPr>
          <a:xfrm>
            <a:off x="5860740" y="3291321"/>
            <a:ext cx="877802" cy="34727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8" name="Rechthoek 7"/>
          <p:cNvSpPr/>
          <p:nvPr/>
        </p:nvSpPr>
        <p:spPr>
          <a:xfrm>
            <a:off x="457200" y="3842034"/>
            <a:ext cx="9339596" cy="2241727"/>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nl-NL" sz="5400" dirty="0">
                <a:solidFill>
                  <a:prstClr val="black"/>
                </a:solidFill>
                <a:latin typeface="Calibri"/>
              </a:rPr>
              <a:t>|</a:t>
            </a:r>
            <a:r>
              <a:rPr lang="nl-NL" sz="5400" dirty="0">
                <a:solidFill>
                  <a:prstClr val="black"/>
                </a:solidFill>
                <a:latin typeface="Symbol" charset="2"/>
                <a:cs typeface="Symbol" charset="2"/>
              </a:rPr>
              <a:t>y</a:t>
            </a:r>
            <a:r>
              <a:rPr lang="nl-NL" sz="5400" dirty="0">
                <a:solidFill>
                  <a:prstClr val="black"/>
                </a:solidFill>
                <a:latin typeface="Calibri"/>
              </a:rPr>
              <a:t>&gt; = |              &gt;  +   |            &gt;</a:t>
            </a:r>
          </a:p>
        </p:txBody>
      </p:sp>
    </p:spTree>
    <p:extLst>
      <p:ext uri="{BB962C8B-B14F-4D97-AF65-F5344CB8AC3E}">
        <p14:creationId xmlns:p14="http://schemas.microsoft.com/office/powerpoint/2010/main" val="39745148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711200" y="171450"/>
            <a:ext cx="7772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457200">
              <a:tabLst>
                <a:tab pos="1778000" algn="l"/>
              </a:tabLst>
            </a:pPr>
            <a:r>
              <a:rPr lang="en-US" sz="3100" b="1" dirty="0">
                <a:solidFill>
                  <a:srgbClr val="3333CC"/>
                </a:solidFill>
                <a:latin typeface="Calibri"/>
                <a:ea typeface="ＭＳ Ｐゴシック" charset="0"/>
                <a:cs typeface="ＭＳ Ｐゴシック" charset="0"/>
              </a:rPr>
              <a:t>Quantum Mechanics: </a:t>
            </a:r>
          </a:p>
          <a:p>
            <a:pPr defTabSz="457200">
              <a:tabLst>
                <a:tab pos="1778000" algn="l"/>
              </a:tabLst>
            </a:pPr>
            <a:r>
              <a:rPr lang="en-US" sz="3100" b="1" dirty="0">
                <a:solidFill>
                  <a:srgbClr val="FF3300"/>
                </a:solidFill>
                <a:latin typeface="Calibri"/>
                <a:ea typeface="ＭＳ Ｐゴシック" charset="0"/>
                <a:cs typeface="ＭＳ Ｐゴシック" charset="0"/>
              </a:rPr>
              <a:t>       Electrons are particles and waves</a:t>
            </a:r>
            <a:r>
              <a:rPr lang="en-US" sz="3200" b="1" dirty="0">
                <a:solidFill>
                  <a:srgbClr val="3333CC"/>
                </a:solidFill>
                <a:latin typeface="Calibri"/>
                <a:ea typeface="ＭＳ Ｐゴシック" charset="0"/>
                <a:cs typeface="ＭＳ Ｐゴシック" charset="0"/>
              </a:rPr>
              <a:t/>
            </a:r>
            <a:br>
              <a:rPr lang="en-US" sz="3200" b="1" dirty="0">
                <a:solidFill>
                  <a:srgbClr val="3333CC"/>
                </a:solidFill>
                <a:latin typeface="Calibri"/>
                <a:ea typeface="ＭＳ Ｐゴシック" charset="0"/>
                <a:cs typeface="ＭＳ Ｐゴシック" charset="0"/>
              </a:rPr>
            </a:br>
            <a:endParaRPr lang="en-US" sz="4400" dirty="0">
              <a:solidFill>
                <a:srgbClr val="000000"/>
              </a:solidFill>
              <a:latin typeface="Times New Roman" charset="0"/>
              <a:ea typeface="ＭＳ Ｐゴシック" charset="0"/>
              <a:cs typeface="ＭＳ Ｐゴシック" charset="0"/>
            </a:endParaRPr>
          </a:p>
        </p:txBody>
      </p:sp>
      <p:sp>
        <p:nvSpPr>
          <p:cNvPr id="2052" name="Text Box 6"/>
          <p:cNvSpPr txBox="1">
            <a:spLocks noChangeArrowheads="1"/>
          </p:cNvSpPr>
          <p:nvPr/>
        </p:nvSpPr>
        <p:spPr bwMode="auto">
          <a:xfrm>
            <a:off x="428625" y="1908175"/>
            <a:ext cx="43751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6pPr>
            <a:lvl7pPr marL="29718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7pPr>
            <a:lvl8pPr marL="34290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8pPr>
            <a:lvl9pPr marL="38862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9pPr>
          </a:lstStyle>
          <a:p>
            <a:pPr defTabSz="457200">
              <a:spcBef>
                <a:spcPct val="50000"/>
              </a:spcBef>
            </a:pPr>
            <a:r>
              <a:rPr lang="en-US" b="1" dirty="0" smtClean="0">
                <a:solidFill>
                  <a:srgbClr val="FF0000"/>
                </a:solidFill>
              </a:rPr>
              <a:t>Electron</a:t>
            </a:r>
            <a:r>
              <a:rPr lang="en-US" b="1" dirty="0" smtClean="0">
                <a:solidFill>
                  <a:srgbClr val="339933"/>
                </a:solidFill>
              </a:rPr>
              <a:t> </a:t>
            </a:r>
            <a:r>
              <a:rPr lang="en-US" dirty="0" smtClean="0">
                <a:solidFill>
                  <a:srgbClr val="000000"/>
                </a:solidFill>
              </a:rPr>
              <a:t>excites one </a:t>
            </a:r>
            <a:r>
              <a:rPr lang="en-US" dirty="0">
                <a:solidFill>
                  <a:srgbClr val="000000"/>
                </a:solidFill>
              </a:rPr>
              <a:t>pixel </a:t>
            </a:r>
            <a:r>
              <a:rPr lang="en-US" dirty="0" smtClean="0">
                <a:solidFill>
                  <a:srgbClr val="000000"/>
                </a:solidFill>
              </a:rPr>
              <a:t>on the </a:t>
            </a:r>
            <a:r>
              <a:rPr lang="en-US" dirty="0">
                <a:solidFill>
                  <a:srgbClr val="000000"/>
                </a:solidFill>
              </a:rPr>
              <a:t>camera </a:t>
            </a:r>
            <a:r>
              <a:rPr lang="en-US" dirty="0" smtClean="0">
                <a:solidFill>
                  <a:srgbClr val="000000"/>
                </a:solidFill>
              </a:rPr>
              <a:t>simultaneously(particles)</a:t>
            </a:r>
            <a:endParaRPr lang="en-US" dirty="0">
              <a:solidFill>
                <a:srgbClr val="000000"/>
              </a:solidFill>
            </a:endParaRPr>
          </a:p>
        </p:txBody>
      </p:sp>
      <p:pic>
        <p:nvPicPr>
          <p:cNvPr id="52227" name="Picture 11" descr="fig2"/>
          <p:cNvPicPr>
            <a:picLocks noChangeAspect="1" noChangeArrowheads="1"/>
          </p:cNvPicPr>
          <p:nvPr/>
        </p:nvPicPr>
        <p:blipFill>
          <a:blip r:embed="rId3">
            <a:extLst>
              <a:ext uri="{28A0092B-C50C-407E-A947-70E740481C1C}">
                <a14:useLocalDpi xmlns:a14="http://schemas.microsoft.com/office/drawing/2010/main" val="0"/>
              </a:ext>
            </a:extLst>
          </a:blip>
          <a:srcRect t="48648"/>
          <a:stretch>
            <a:fillRect/>
          </a:stretch>
        </p:blipFill>
        <p:spPr bwMode="auto">
          <a:xfrm>
            <a:off x="3500438" y="3714750"/>
            <a:ext cx="49530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2" descr="fig2"/>
          <p:cNvPicPr>
            <a:picLocks noChangeAspect="1" noChangeArrowheads="1"/>
          </p:cNvPicPr>
          <p:nvPr/>
        </p:nvPicPr>
        <p:blipFill>
          <a:blip r:embed="rId3">
            <a:extLst>
              <a:ext uri="{28A0092B-C50C-407E-A947-70E740481C1C}">
                <a14:useLocalDpi xmlns:a14="http://schemas.microsoft.com/office/drawing/2010/main" val="0"/>
              </a:ext>
            </a:extLst>
          </a:blip>
          <a:srcRect l="48943" b="50262"/>
          <a:stretch>
            <a:fillRect/>
          </a:stretch>
        </p:blipFill>
        <p:spPr bwMode="auto">
          <a:xfrm>
            <a:off x="1000125" y="3762375"/>
            <a:ext cx="252888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descr="fig2"/>
          <p:cNvPicPr>
            <a:picLocks noChangeAspect="1" noChangeArrowheads="1"/>
          </p:cNvPicPr>
          <p:nvPr/>
        </p:nvPicPr>
        <p:blipFill>
          <a:blip r:embed="rId3">
            <a:extLst>
              <a:ext uri="{28A0092B-C50C-407E-A947-70E740481C1C}">
                <a14:useLocalDpi xmlns:a14="http://schemas.microsoft.com/office/drawing/2010/main" val="0"/>
              </a:ext>
            </a:extLst>
          </a:blip>
          <a:srcRect r="50417" b="50262"/>
          <a:stretch>
            <a:fillRect/>
          </a:stretch>
        </p:blipFill>
        <p:spPr bwMode="auto">
          <a:xfrm>
            <a:off x="5103813" y="1771650"/>
            <a:ext cx="245586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cxnSpLocks noChangeShapeType="1"/>
          </p:cNvCxnSpPr>
          <p:nvPr/>
        </p:nvCxnSpPr>
        <p:spPr bwMode="auto">
          <a:xfrm flipV="1">
            <a:off x="4143375" y="2214563"/>
            <a:ext cx="1357313" cy="357187"/>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4214813" y="2714625"/>
            <a:ext cx="1500187" cy="28575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 name="Text Box 6"/>
          <p:cNvSpPr txBox="1">
            <a:spLocks noChangeArrowheads="1"/>
          </p:cNvSpPr>
          <p:nvPr/>
        </p:nvSpPr>
        <p:spPr bwMode="auto">
          <a:xfrm>
            <a:off x="1857375" y="5929313"/>
            <a:ext cx="8715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6pPr>
            <a:lvl7pPr marL="29718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7pPr>
            <a:lvl8pPr marL="34290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8pPr>
            <a:lvl9pPr marL="3886200" indent="-228600" eaLnBrk="0" fontAlgn="base" hangingPunct="0">
              <a:lnSpc>
                <a:spcPct val="130000"/>
              </a:lnSpc>
              <a:spcBef>
                <a:spcPct val="0"/>
              </a:spcBef>
              <a:spcAft>
                <a:spcPct val="0"/>
              </a:spcAft>
              <a:defRPr sz="2400">
                <a:solidFill>
                  <a:schemeClr val="tx1"/>
                </a:solidFill>
                <a:latin typeface="Arial" charset="0"/>
                <a:ea typeface="ＭＳ Ｐゴシック" charset="0"/>
              </a:defRPr>
            </a:lvl9pPr>
          </a:lstStyle>
          <a:p>
            <a:pPr defTabSz="457200">
              <a:spcBef>
                <a:spcPct val="50000"/>
              </a:spcBef>
            </a:pPr>
            <a:r>
              <a:rPr lang="en-US" b="1" dirty="0">
                <a:solidFill>
                  <a:srgbClr val="FF0000"/>
                </a:solidFill>
              </a:rPr>
              <a:t>	</a:t>
            </a:r>
            <a:r>
              <a:rPr lang="en-US" b="1" dirty="0" smtClean="0">
                <a:solidFill>
                  <a:srgbClr val="FF0000"/>
                </a:solidFill>
              </a:rPr>
              <a:t>Electron</a:t>
            </a:r>
            <a:r>
              <a:rPr lang="en-US" b="1" dirty="0" smtClean="0">
                <a:solidFill>
                  <a:srgbClr val="339933"/>
                </a:solidFill>
              </a:rPr>
              <a:t> </a:t>
            </a:r>
            <a:r>
              <a:rPr lang="en-US" dirty="0" smtClean="0">
                <a:solidFill>
                  <a:srgbClr val="000000"/>
                </a:solidFill>
              </a:rPr>
              <a:t>behavior is</a:t>
            </a:r>
            <a:r>
              <a:rPr lang="en-US" dirty="0">
                <a:solidFill>
                  <a:srgbClr val="000000"/>
                </a:solidFill>
              </a:rPr>
              <a:t> </a:t>
            </a:r>
            <a:r>
              <a:rPr lang="en-US" dirty="0" smtClean="0">
                <a:solidFill>
                  <a:srgbClr val="000000"/>
                </a:solidFill>
              </a:rPr>
              <a:t>that of a wave</a:t>
            </a:r>
            <a:endParaRPr lang="en-US" dirty="0">
              <a:solidFill>
                <a:srgbClr val="000000"/>
              </a:solidFill>
            </a:endParaRPr>
          </a:p>
        </p:txBody>
      </p:sp>
      <p:cxnSp>
        <p:nvCxnSpPr>
          <p:cNvPr id="19" name="Straight Arrow Connector 18"/>
          <p:cNvCxnSpPr>
            <a:cxnSpLocks noChangeShapeType="1"/>
          </p:cNvCxnSpPr>
          <p:nvPr/>
        </p:nvCxnSpPr>
        <p:spPr bwMode="auto">
          <a:xfrm rot="5400000" flipH="1" flipV="1">
            <a:off x="6893719" y="5679282"/>
            <a:ext cx="357187" cy="28575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rot="16200000" flipV="1">
            <a:off x="6466681" y="5823744"/>
            <a:ext cx="427038" cy="6985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flipV="1">
            <a:off x="7072313" y="5645150"/>
            <a:ext cx="714375" cy="49847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9980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ctrTitle"/>
          </p:nvPr>
        </p:nvSpPr>
        <p:spPr>
          <a:xfrm>
            <a:off x="152400" y="457200"/>
            <a:ext cx="8991600" cy="6096000"/>
          </a:xfrm>
        </p:spPr>
        <p:txBody>
          <a:bodyPr/>
          <a:lstStyle/>
          <a:p>
            <a:pPr eaLnBrk="1" hangingPunct="1"/>
            <a:r>
              <a:rPr lang="en-US" sz="4000" dirty="0" smtClean="0">
                <a:solidFill>
                  <a:schemeClr val="bg1"/>
                </a:solidFill>
                <a:latin typeface="Arial Rounded MT Bold" charset="0"/>
              </a:rPr>
              <a:t>A meaningful way to </a:t>
            </a:r>
            <a:r>
              <a:rPr lang="en-US" sz="4000" dirty="0" smtClean="0">
                <a:solidFill>
                  <a:schemeClr val="bg1"/>
                </a:solidFill>
                <a:latin typeface="Arial Rounded MT Bold" charset="0"/>
              </a:rPr>
              <a:t>look at </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smtClean="0">
                <a:solidFill>
                  <a:schemeClr val="bg1"/>
                </a:solidFill>
                <a:latin typeface="Arial Rounded MT Bold" charset="0"/>
              </a:rPr>
              <a:t>Quantum State </a:t>
            </a:r>
            <a:r>
              <a:rPr lang="en-US" sz="4000" dirty="0">
                <a:solidFill>
                  <a:schemeClr val="bg1"/>
                </a:solidFill>
                <a:latin typeface="Arial Rounded MT Bold" charset="0"/>
              </a:rPr>
              <a:t>R</a:t>
            </a:r>
            <a:r>
              <a:rPr lang="en-US" sz="4000" dirty="0" smtClean="0">
                <a:solidFill>
                  <a:schemeClr val="bg1"/>
                </a:solidFill>
                <a:latin typeface="Arial Rounded MT Bold" charset="0"/>
              </a:rPr>
              <a:t>eduction?</a:t>
            </a:r>
            <a:r>
              <a:rPr lang="en-US" sz="4000" dirty="0" smtClean="0">
                <a:solidFill>
                  <a:schemeClr val="bg1"/>
                </a:solidFill>
                <a:latin typeface="Arial Rounded MT Bold" charset="0"/>
              </a:rPr>
              <a:t> </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a:solidFill>
                  <a:schemeClr val="bg1"/>
                </a:solidFill>
                <a:latin typeface="Arial Rounded MT Bold" charset="0"/>
              </a:rPr>
              <a:t/>
            </a:r>
            <a:br>
              <a:rPr lang="en-US" sz="4000" dirty="0">
                <a:solidFill>
                  <a:schemeClr val="bg1"/>
                </a:solidFill>
                <a:latin typeface="Arial Rounded MT Bold" charset="0"/>
              </a:rPr>
            </a:br>
            <a:r>
              <a:rPr lang="en-US" sz="4000" dirty="0">
                <a:solidFill>
                  <a:schemeClr val="bg1"/>
                </a:solidFill>
                <a:latin typeface="Arial Rounded MT Bold" charset="0"/>
              </a:rPr>
              <a:t/>
            </a:r>
            <a:br>
              <a:rPr lang="en-US" sz="4000" dirty="0">
                <a:solidFill>
                  <a:schemeClr val="bg1"/>
                </a:solidFill>
                <a:latin typeface="Arial Rounded MT Bold" charset="0"/>
              </a:rPr>
            </a:br>
            <a:r>
              <a:rPr lang="en-US" sz="4000" dirty="0" smtClean="0">
                <a:solidFill>
                  <a:schemeClr val="bg1"/>
                </a:solidFill>
                <a:latin typeface="Arial Rounded MT Bold" charset="0"/>
              </a:rPr>
              <a:t>					</a:t>
            </a:r>
            <a:r>
              <a:rPr lang="en-US" sz="2800" dirty="0" smtClean="0">
                <a:solidFill>
                  <a:schemeClr val="bg1"/>
                </a:solidFill>
                <a:latin typeface="Arial Rounded MT Bold" charset="0"/>
              </a:rPr>
              <a:t>Jasper van </a:t>
            </a:r>
            <a:r>
              <a:rPr lang="en-US" sz="2800" dirty="0" err="1" smtClean="0">
                <a:solidFill>
                  <a:schemeClr val="bg1"/>
                </a:solidFill>
                <a:latin typeface="Arial Rounded MT Bold" charset="0"/>
              </a:rPr>
              <a:t>Wezel</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Jan </a:t>
            </a:r>
            <a:r>
              <a:rPr lang="en-US" sz="2800" dirty="0" err="1" smtClean="0">
                <a:solidFill>
                  <a:schemeClr val="bg1"/>
                </a:solidFill>
                <a:latin typeface="Arial Rounded MT Bold" charset="0"/>
              </a:rPr>
              <a:t>Zaanen</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2800" dirty="0" err="1" smtClean="0">
                <a:solidFill>
                  <a:schemeClr val="bg1"/>
                </a:solidFill>
                <a:latin typeface="Arial Rounded MT Bold" charset="0"/>
              </a:rPr>
              <a:t>Koenraad</a:t>
            </a:r>
            <a:r>
              <a:rPr lang="en-US" sz="2800" dirty="0" smtClean="0">
                <a:solidFill>
                  <a:schemeClr val="bg1"/>
                </a:solidFill>
                <a:latin typeface="Arial Rounded MT Bold" charset="0"/>
              </a:rPr>
              <a:t> </a:t>
            </a:r>
            <a:r>
              <a:rPr lang="en-US" sz="2800" dirty="0" err="1" smtClean="0">
                <a:solidFill>
                  <a:schemeClr val="bg1"/>
                </a:solidFill>
                <a:latin typeface="Arial Rounded MT Bold" charset="0"/>
              </a:rPr>
              <a:t>Schalm</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Roger Penrose</a:t>
            </a:r>
            <a:br>
              <a:rPr lang="en-US" sz="2800" dirty="0" smtClean="0">
                <a:solidFill>
                  <a:schemeClr val="bg1"/>
                </a:solidFill>
                <a:latin typeface="Arial Rounded MT Bold" charset="0"/>
              </a:rPr>
            </a:br>
            <a:r>
              <a:rPr lang="en-US" sz="2800" dirty="0" smtClean="0">
                <a:solidFill>
                  <a:schemeClr val="bg1"/>
                </a:solidFill>
                <a:latin typeface="Arial Rounded MT Bold" charset="0"/>
              </a:rPr>
              <a:t>					Marc de </a:t>
            </a:r>
            <a:r>
              <a:rPr lang="en-US" sz="2800" dirty="0" err="1" smtClean="0">
                <a:solidFill>
                  <a:schemeClr val="bg1"/>
                </a:solidFill>
                <a:latin typeface="Arial Rounded MT Bold" charset="0"/>
              </a:rPr>
              <a:t>Voogd</a:t>
            </a:r>
            <a:r>
              <a:rPr lang="en-US" sz="2800" dirty="0">
                <a:solidFill>
                  <a:schemeClr val="bg1"/>
                </a:solidFill>
                <a:latin typeface="Arial Rounded MT Bold" charset="0"/>
              </a:rPr>
              <a:t/>
            </a:r>
            <a:br>
              <a:rPr lang="en-US" sz="2800" dirty="0">
                <a:solidFill>
                  <a:schemeClr val="bg1"/>
                </a:solidFill>
                <a:latin typeface="Arial Rounded MT Bold" charset="0"/>
              </a:rPr>
            </a:br>
            <a:r>
              <a:rPr lang="en-US" sz="2800" dirty="0" smtClean="0">
                <a:solidFill>
                  <a:schemeClr val="bg1"/>
                </a:solidFill>
                <a:latin typeface="Arial Rounded MT Bold" charset="0"/>
              </a:rPr>
              <a:t>					Dirk </a:t>
            </a:r>
            <a:r>
              <a:rPr lang="en-US" sz="2800" dirty="0" err="1" smtClean="0">
                <a:solidFill>
                  <a:schemeClr val="bg1"/>
                </a:solidFill>
                <a:latin typeface="Arial Rounded MT Bold" charset="0"/>
              </a:rPr>
              <a:t>Bouwmeester</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smtClean="0">
                <a:solidFill>
                  <a:schemeClr val="bg1"/>
                </a:solidFill>
                <a:latin typeface="Arial Rounded MT Bold" charset="0"/>
              </a:rPr>
              <a:t/>
            </a:r>
            <a:br>
              <a:rPr lang="en-US" sz="4000" dirty="0" smtClean="0">
                <a:solidFill>
                  <a:schemeClr val="bg1"/>
                </a:solidFill>
                <a:latin typeface="Arial Rounded MT Bold" charset="0"/>
              </a:rPr>
            </a:br>
            <a:endParaRPr lang="en-US" sz="4000" dirty="0">
              <a:solidFill>
                <a:schemeClr val="bg1"/>
              </a:solidFill>
              <a:latin typeface="Arial Rounded MT Bold" charset="0"/>
            </a:endParaRPr>
          </a:p>
        </p:txBody>
      </p:sp>
      <p:sp>
        <p:nvSpPr>
          <p:cNvPr id="251907"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it-IT">
              <a:solidFill>
                <a:srgbClr val="000000"/>
              </a:solidFill>
              <a:latin typeface="Arial" charset="0"/>
              <a:ea typeface="ＭＳ Ｐゴシック" charset="0"/>
              <a:cs typeface="ＭＳ Ｐゴシック" charset="0"/>
            </a:endParaRPr>
          </a:p>
        </p:txBody>
      </p:sp>
      <p:sp>
        <p:nvSpPr>
          <p:cNvPr id="4" name="Rechthoek 3"/>
          <p:cNvSpPr/>
          <p:nvPr/>
        </p:nvSpPr>
        <p:spPr>
          <a:xfrm>
            <a:off x="228600" y="5782270"/>
            <a:ext cx="3241618" cy="923330"/>
          </a:xfrm>
          <a:prstGeom prst="rect">
            <a:avLst/>
          </a:prstGeom>
        </p:spPr>
        <p:txBody>
          <a:bodyPr wrap="none">
            <a:spAutoFit/>
          </a:bodyPr>
          <a:lstStyle/>
          <a:p>
            <a:pPr fontAlgn="base">
              <a:spcBef>
                <a:spcPct val="0"/>
              </a:spcBef>
              <a:spcAft>
                <a:spcPct val="0"/>
              </a:spcAft>
            </a:pPr>
            <a:r>
              <a:rPr lang="en-US" dirty="0">
                <a:solidFill>
                  <a:srgbClr val="FFFFFF"/>
                </a:solidFill>
                <a:latin typeface="Arial Rounded MT Bold" charset="0"/>
                <a:ea typeface="ＭＳ Ｐゴシック" charset="0"/>
                <a:cs typeface="ＭＳ Ｐゴシック" charset="0"/>
              </a:rPr>
              <a:t> </a:t>
            </a:r>
            <a:r>
              <a:rPr lang="en-US" dirty="0" smtClean="0">
                <a:solidFill>
                  <a:srgbClr val="FFFFFF"/>
                </a:solidFill>
                <a:latin typeface="Arial Rounded MT Bold" charset="0"/>
                <a:ea typeface="ＭＳ Ｐゴシック" charset="0"/>
                <a:cs typeface="ＭＳ Ｐゴシック" charset="0"/>
              </a:rPr>
              <a:t>J. van </a:t>
            </a:r>
            <a:r>
              <a:rPr lang="en-US" dirty="0" err="1" smtClean="0">
                <a:solidFill>
                  <a:srgbClr val="FFFFFF"/>
                </a:solidFill>
                <a:latin typeface="Arial Rounded MT Bold" charset="0"/>
                <a:ea typeface="ＭＳ Ｐゴシック" charset="0"/>
                <a:cs typeface="ＭＳ Ｐゴシック" charset="0"/>
              </a:rPr>
              <a:t>Wezel</a:t>
            </a:r>
            <a:r>
              <a:rPr lang="en-US" dirty="0" smtClean="0">
                <a:solidFill>
                  <a:srgbClr val="FFFFFF"/>
                </a:solidFill>
                <a:latin typeface="Arial Rounded MT Bold" charset="0"/>
                <a:ea typeface="ＭＳ Ｐゴシック" charset="0"/>
                <a:cs typeface="ＭＳ Ｐゴシック" charset="0"/>
              </a:rPr>
              <a:t>, THO</a:t>
            </a:r>
          </a:p>
          <a:p>
            <a:pPr fontAlgn="base">
              <a:spcBef>
                <a:spcPct val="0"/>
              </a:spcBef>
              <a:spcAft>
                <a:spcPct val="0"/>
              </a:spcAft>
            </a:pPr>
            <a:r>
              <a:rPr lang="en-US" dirty="0" smtClean="0">
                <a:solidFill>
                  <a:srgbClr val="FFFFFF"/>
                </a:solidFill>
                <a:latin typeface="Arial Rounded MT Bold" charset="0"/>
                <a:ea typeface="ＭＳ Ｐゴシック" charset="0"/>
                <a:cs typeface="ＭＳ Ｐゴシック" charset="0"/>
              </a:rPr>
              <a:t>Proc. Royal Society A, 2011</a:t>
            </a:r>
          </a:p>
          <a:p>
            <a:pPr fontAlgn="base">
              <a:spcBef>
                <a:spcPct val="0"/>
              </a:spcBef>
              <a:spcAft>
                <a:spcPct val="0"/>
              </a:spcAft>
            </a:pPr>
            <a:r>
              <a:rPr lang="nl-NL" dirty="0" smtClean="0">
                <a:solidFill>
                  <a:srgbClr val="FFFFFF"/>
                </a:solidFill>
                <a:latin typeface="Arial Rounded MT Bold" charset="0"/>
                <a:ea typeface="ＭＳ Ｐゴシック" charset="0"/>
                <a:cs typeface="ＭＳ Ｐゴシック" charset="0"/>
              </a:rPr>
              <a:t>arXiv</a:t>
            </a:r>
            <a:r>
              <a:rPr lang="nl-NL" dirty="0">
                <a:solidFill>
                  <a:srgbClr val="FFFFFF"/>
                </a:solidFill>
                <a:latin typeface="Arial Rounded MT Bold" charset="0"/>
                <a:ea typeface="ＭＳ Ｐゴシック" charset="0"/>
                <a:cs typeface="ＭＳ Ｐゴシック" charset="0"/>
              </a:rPr>
              <a:t>:</a:t>
            </a:r>
            <a:r>
              <a:rPr lang="nl-NL" dirty="0" smtClean="0">
                <a:solidFill>
                  <a:srgbClr val="FFFFFF"/>
                </a:solidFill>
                <a:latin typeface="Arial Rounded MT Bold" charset="0"/>
                <a:ea typeface="ＭＳ Ｐゴシック" charset="0"/>
                <a:cs typeface="ＭＳ Ｐゴシック" charset="0"/>
              </a:rPr>
              <a:t>0912.3675v2</a:t>
            </a:r>
            <a:endParaRPr lang="nl-NL" dirty="0">
              <a:solidFill>
                <a:srgbClr val="000000"/>
              </a:solidFill>
              <a:latin typeface="Arial" charset="0"/>
              <a:ea typeface="ＭＳ Ｐゴシック" charset="0"/>
              <a:cs typeface="ＭＳ Ｐゴシック" charset="0"/>
            </a:endParaRPr>
          </a:p>
        </p:txBody>
      </p:sp>
      <p:pic>
        <p:nvPicPr>
          <p:cNvPr id="5" name="Afbeelding 4"/>
          <p:cNvPicPr>
            <a:picLocks noChangeAspect="1"/>
          </p:cNvPicPr>
          <p:nvPr/>
        </p:nvPicPr>
        <p:blipFill rotWithShape="1">
          <a:blip r:embed="rId3"/>
          <a:srcRect t="4308" r="50527"/>
          <a:stretch/>
        </p:blipFill>
        <p:spPr>
          <a:xfrm>
            <a:off x="838200" y="2133600"/>
            <a:ext cx="2819400" cy="3057806"/>
          </a:xfrm>
          <a:prstGeom prst="rect">
            <a:avLst/>
          </a:prstGeom>
        </p:spPr>
      </p:pic>
    </p:spTree>
    <p:extLst>
      <p:ext uri="{BB962C8B-B14F-4D97-AF65-F5344CB8AC3E}">
        <p14:creationId xmlns:p14="http://schemas.microsoft.com/office/powerpoint/2010/main" val="34271823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ctrTitle"/>
          </p:nvPr>
        </p:nvSpPr>
        <p:spPr>
          <a:xfrm>
            <a:off x="152400" y="457200"/>
            <a:ext cx="8991600" cy="6096000"/>
          </a:xfrm>
        </p:spPr>
        <p:txBody>
          <a:bodyPr/>
          <a:lstStyle/>
          <a:p>
            <a:pPr algn="l" eaLnBrk="1" hangingPunct="1"/>
            <a:r>
              <a:rPr lang="en-US" sz="4000" dirty="0" smtClean="0">
                <a:solidFill>
                  <a:schemeClr val="bg1"/>
                </a:solidFill>
                <a:latin typeface="Arial Rounded MT Bold" charset="0"/>
              </a:rPr>
              <a:t>	</a:t>
            </a:r>
            <a:r>
              <a:rPr lang="en-US" sz="4000" dirty="0" smtClean="0">
                <a:solidFill>
                  <a:schemeClr val="bg1"/>
                </a:solidFill>
                <a:latin typeface="Arial Rounded MT Bold" charset="0"/>
              </a:rPr>
              <a:t>Outline</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a:solidFill>
                  <a:schemeClr val="bg1"/>
                </a:solidFill>
                <a:latin typeface="Arial Rounded MT Bold" charset="0"/>
              </a:rPr>
              <a:t/>
            </a:r>
            <a:br>
              <a:rPr lang="en-US" sz="4000" dirty="0">
                <a:solidFill>
                  <a:schemeClr val="bg1"/>
                </a:solidFill>
                <a:latin typeface="Arial Rounded MT Bold" charset="0"/>
              </a:rPr>
            </a:br>
            <a:r>
              <a:rPr lang="en-US" sz="4000" dirty="0">
                <a:solidFill>
                  <a:schemeClr val="bg1"/>
                </a:solidFill>
                <a:latin typeface="Arial Rounded MT Bold" charset="0"/>
              </a:rPr>
              <a:t/>
            </a:r>
            <a:br>
              <a:rPr lang="en-US" sz="4000" dirty="0">
                <a:solidFill>
                  <a:schemeClr val="bg1"/>
                </a:solidFill>
                <a:latin typeface="Arial Rounded MT Bold" charset="0"/>
              </a:rPr>
            </a:br>
            <a:r>
              <a:rPr lang="en-US" sz="4000" dirty="0" smtClean="0">
                <a:solidFill>
                  <a:schemeClr val="bg1"/>
                </a:solidFill>
                <a:latin typeface="Arial Rounded MT Bold" charset="0"/>
              </a:rPr>
              <a:t>					</a:t>
            </a:r>
            <a:r>
              <a:rPr lang="nl-NL" sz="2800" dirty="0" err="1" smtClean="0">
                <a:solidFill>
                  <a:schemeClr val="bg1"/>
                </a:solidFill>
                <a:latin typeface="Arial Rounded MT Bold" charset="0"/>
              </a:rPr>
              <a:t>Penrose</a:t>
            </a:r>
            <a:r>
              <a:rPr lang="nl-NL" sz="2800" dirty="0" smtClean="0">
                <a:solidFill>
                  <a:schemeClr val="bg1"/>
                </a:solidFill>
                <a:latin typeface="Arial Rounded MT Bold" charset="0"/>
              </a:rPr>
              <a:t/>
            </a:r>
            <a:br>
              <a:rPr lang="nl-NL" sz="2800" dirty="0" smtClean="0">
                <a:solidFill>
                  <a:schemeClr val="bg1"/>
                </a:solidFill>
                <a:latin typeface="Arial Rounded MT Bold" charset="0"/>
              </a:rPr>
            </a:br>
            <a:r>
              <a:rPr lang="nl-NL" sz="2800" dirty="0">
                <a:solidFill>
                  <a:schemeClr val="bg1"/>
                </a:solidFill>
                <a:latin typeface="Arial Rounded MT Bold" charset="0"/>
              </a:rPr>
              <a:t>	</a:t>
            </a:r>
            <a:r>
              <a:rPr lang="nl-NL" sz="2800" dirty="0" smtClean="0">
                <a:solidFill>
                  <a:schemeClr val="bg1"/>
                </a:solidFill>
                <a:latin typeface="Arial Rounded MT Bold" charset="0"/>
              </a:rPr>
              <a:t>				</a:t>
            </a:r>
            <a:r>
              <a:rPr lang="nl-NL" sz="2800" dirty="0" err="1" smtClean="0">
                <a:solidFill>
                  <a:schemeClr val="bg1"/>
                </a:solidFill>
                <a:latin typeface="Arial Rounded MT Bold" charset="0"/>
              </a:rPr>
              <a:t>Local</a:t>
            </a:r>
            <a:r>
              <a:rPr lang="nl-NL" sz="2800" dirty="0" smtClean="0">
                <a:solidFill>
                  <a:schemeClr val="bg1"/>
                </a:solidFill>
                <a:latin typeface="Arial Rounded MT Bold" charset="0"/>
              </a:rPr>
              <a:t> </a:t>
            </a:r>
            <a:r>
              <a:rPr lang="nl-NL" sz="2800" dirty="0" err="1">
                <a:solidFill>
                  <a:schemeClr val="bg1"/>
                </a:solidFill>
                <a:latin typeface="Arial Rounded MT Bold" charset="0"/>
              </a:rPr>
              <a:t>c</a:t>
            </a:r>
            <a:r>
              <a:rPr lang="nl-NL" sz="2800" dirty="0" err="1" smtClean="0">
                <a:solidFill>
                  <a:schemeClr val="bg1"/>
                </a:solidFill>
                <a:latin typeface="Arial Rounded MT Bold" charset="0"/>
              </a:rPr>
              <a:t>locks</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2800" dirty="0" err="1" smtClean="0">
                <a:solidFill>
                  <a:schemeClr val="bg1"/>
                </a:solidFill>
                <a:latin typeface="Arial Rounded MT Bold" charset="0"/>
              </a:rPr>
              <a:t>vWezel</a:t>
            </a:r>
            <a:r>
              <a:rPr lang="en-US" sz="2800" dirty="0" smtClean="0">
                <a:solidFill>
                  <a:schemeClr val="bg1"/>
                </a:solidFill>
                <a:latin typeface="Arial Rounded MT Bold" charset="0"/>
              </a:rPr>
              <a:t> </a:t>
            </a:r>
            <a:r>
              <a:rPr lang="en-US" sz="2800" dirty="0" smtClean="0">
                <a:solidFill>
                  <a:schemeClr val="bg1"/>
                </a:solidFill>
                <a:latin typeface="Arial Rounded MT Bold" charset="0"/>
              </a:rPr>
              <a:t>- </a:t>
            </a:r>
            <a:r>
              <a:rPr lang="en-US" sz="2800" dirty="0" smtClean="0">
                <a:solidFill>
                  <a:schemeClr val="bg1"/>
                </a:solidFill>
                <a:latin typeface="Arial Rounded MT Bold" charset="0"/>
              </a:rPr>
              <a:t>Schr</a:t>
            </a:r>
            <a:r>
              <a:rPr lang="en-US" sz="2800" dirty="0" smtClean="0">
                <a:solidFill>
                  <a:schemeClr val="bg1"/>
                </a:solidFill>
                <a:latin typeface="Arial Rounded MT Bold" charset="0"/>
              </a:rPr>
              <a:t>ö</a:t>
            </a:r>
            <a:r>
              <a:rPr lang="en-US" sz="2800" dirty="0" smtClean="0">
                <a:solidFill>
                  <a:schemeClr val="bg1"/>
                </a:solidFill>
                <a:latin typeface="Arial Rounded MT Bold" charset="0"/>
              </a:rPr>
              <a:t>dinger</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2800" dirty="0" smtClean="0">
                <a:solidFill>
                  <a:schemeClr val="bg1"/>
                </a:solidFill>
                <a:latin typeface="Arial Rounded MT Bold" charset="0"/>
              </a:rPr>
              <a:t>Noise</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nl-NL" sz="2800" dirty="0" smtClean="0">
                <a:solidFill>
                  <a:schemeClr val="bg1"/>
                </a:solidFill>
                <a:latin typeface="Arial Rounded MT Bold" charset="0"/>
              </a:rPr>
              <a:t>A </a:t>
            </a:r>
            <a:r>
              <a:rPr lang="nl-NL" sz="2800" dirty="0" err="1">
                <a:solidFill>
                  <a:schemeClr val="bg1"/>
                </a:solidFill>
                <a:latin typeface="Arial Rounded MT Bold" charset="0"/>
              </a:rPr>
              <a:t>possible</a:t>
            </a:r>
            <a:r>
              <a:rPr lang="nl-NL" sz="2800" dirty="0">
                <a:solidFill>
                  <a:schemeClr val="bg1"/>
                </a:solidFill>
                <a:latin typeface="Arial Rounded MT Bold" charset="0"/>
              </a:rPr>
              <a:t> experiment</a:t>
            </a:r>
            <a:br>
              <a:rPr lang="nl-NL" sz="2800" dirty="0">
                <a:solidFill>
                  <a:schemeClr val="bg1"/>
                </a:solidFill>
                <a:latin typeface="Arial Rounded MT Bold" charset="0"/>
              </a:rPr>
            </a:br>
            <a:r>
              <a:rPr lang="nl-NL" sz="2800" dirty="0">
                <a:solidFill>
                  <a:schemeClr val="bg1"/>
                </a:solidFill>
                <a:latin typeface="Arial Rounded MT Bold" charset="0"/>
              </a:rPr>
              <a:t>					</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smtClean="0">
                <a:solidFill>
                  <a:schemeClr val="bg1"/>
                </a:solidFill>
                <a:latin typeface="Arial Rounded MT Bold" charset="0"/>
              </a:rPr>
              <a:t/>
            </a:r>
            <a:br>
              <a:rPr lang="en-US" sz="4000" dirty="0" smtClean="0">
                <a:solidFill>
                  <a:schemeClr val="bg1"/>
                </a:solidFill>
                <a:latin typeface="Arial Rounded MT Bold" charset="0"/>
              </a:rPr>
            </a:br>
            <a:endParaRPr lang="en-US" sz="4000" dirty="0">
              <a:solidFill>
                <a:schemeClr val="bg1"/>
              </a:solidFill>
              <a:latin typeface="Arial Rounded MT Bold" charset="0"/>
            </a:endParaRPr>
          </a:p>
        </p:txBody>
      </p:sp>
      <p:sp>
        <p:nvSpPr>
          <p:cNvPr id="251907"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it-IT">
              <a:solidFill>
                <a:srgbClr val="000000"/>
              </a:solidFill>
              <a:latin typeface="Arial" charset="0"/>
              <a:ea typeface="ＭＳ Ｐゴシック" charset="0"/>
              <a:cs typeface="ＭＳ Ｐゴシック" charset="0"/>
            </a:endParaRPr>
          </a:p>
        </p:txBody>
      </p:sp>
      <p:sp>
        <p:nvSpPr>
          <p:cNvPr id="4" name="Rechthoek 3"/>
          <p:cNvSpPr/>
          <p:nvPr/>
        </p:nvSpPr>
        <p:spPr>
          <a:xfrm>
            <a:off x="228600" y="5782270"/>
            <a:ext cx="3241618" cy="923330"/>
          </a:xfrm>
          <a:prstGeom prst="rect">
            <a:avLst/>
          </a:prstGeom>
        </p:spPr>
        <p:txBody>
          <a:bodyPr wrap="none">
            <a:spAutoFit/>
          </a:bodyPr>
          <a:lstStyle/>
          <a:p>
            <a:pPr fontAlgn="base">
              <a:spcBef>
                <a:spcPct val="0"/>
              </a:spcBef>
              <a:spcAft>
                <a:spcPct val="0"/>
              </a:spcAft>
            </a:pPr>
            <a:r>
              <a:rPr lang="en-US" dirty="0">
                <a:solidFill>
                  <a:srgbClr val="FFFFFF"/>
                </a:solidFill>
                <a:latin typeface="Arial Rounded MT Bold" charset="0"/>
                <a:ea typeface="ＭＳ Ｐゴシック" charset="0"/>
                <a:cs typeface="ＭＳ Ｐゴシック" charset="0"/>
              </a:rPr>
              <a:t> </a:t>
            </a:r>
            <a:r>
              <a:rPr lang="en-US" dirty="0" smtClean="0">
                <a:solidFill>
                  <a:srgbClr val="FFFFFF"/>
                </a:solidFill>
                <a:latin typeface="Arial Rounded MT Bold" charset="0"/>
                <a:ea typeface="ＭＳ Ｐゴシック" charset="0"/>
                <a:cs typeface="ＭＳ Ｐゴシック" charset="0"/>
              </a:rPr>
              <a:t>J. van </a:t>
            </a:r>
            <a:r>
              <a:rPr lang="en-US" dirty="0" err="1" smtClean="0">
                <a:solidFill>
                  <a:srgbClr val="FFFFFF"/>
                </a:solidFill>
                <a:latin typeface="Arial Rounded MT Bold" charset="0"/>
                <a:ea typeface="ＭＳ Ｐゴシック" charset="0"/>
                <a:cs typeface="ＭＳ Ｐゴシック" charset="0"/>
              </a:rPr>
              <a:t>Wezel</a:t>
            </a:r>
            <a:r>
              <a:rPr lang="en-US" dirty="0" smtClean="0">
                <a:solidFill>
                  <a:srgbClr val="FFFFFF"/>
                </a:solidFill>
                <a:latin typeface="Arial Rounded MT Bold" charset="0"/>
                <a:ea typeface="ＭＳ Ｐゴシック" charset="0"/>
                <a:cs typeface="ＭＳ Ｐゴシック" charset="0"/>
              </a:rPr>
              <a:t>, THO</a:t>
            </a:r>
          </a:p>
          <a:p>
            <a:pPr fontAlgn="base">
              <a:spcBef>
                <a:spcPct val="0"/>
              </a:spcBef>
              <a:spcAft>
                <a:spcPct val="0"/>
              </a:spcAft>
            </a:pPr>
            <a:r>
              <a:rPr lang="en-US" dirty="0" smtClean="0">
                <a:solidFill>
                  <a:srgbClr val="FFFFFF"/>
                </a:solidFill>
                <a:latin typeface="Arial Rounded MT Bold" charset="0"/>
                <a:ea typeface="ＭＳ Ｐゴシック" charset="0"/>
                <a:cs typeface="ＭＳ Ｐゴシック" charset="0"/>
              </a:rPr>
              <a:t>Proc. Royal Society A, 2011</a:t>
            </a:r>
          </a:p>
          <a:p>
            <a:pPr fontAlgn="base">
              <a:spcBef>
                <a:spcPct val="0"/>
              </a:spcBef>
              <a:spcAft>
                <a:spcPct val="0"/>
              </a:spcAft>
            </a:pPr>
            <a:r>
              <a:rPr lang="nl-NL" dirty="0" smtClean="0">
                <a:solidFill>
                  <a:srgbClr val="FFFFFF"/>
                </a:solidFill>
                <a:latin typeface="Arial Rounded MT Bold" charset="0"/>
                <a:ea typeface="ＭＳ Ｐゴシック" charset="0"/>
                <a:cs typeface="ＭＳ Ｐゴシック" charset="0"/>
              </a:rPr>
              <a:t>arXiv</a:t>
            </a:r>
            <a:r>
              <a:rPr lang="nl-NL" dirty="0">
                <a:solidFill>
                  <a:srgbClr val="FFFFFF"/>
                </a:solidFill>
                <a:latin typeface="Arial Rounded MT Bold" charset="0"/>
                <a:ea typeface="ＭＳ Ｐゴシック" charset="0"/>
                <a:cs typeface="ＭＳ Ｐゴシック" charset="0"/>
              </a:rPr>
              <a:t>:</a:t>
            </a:r>
            <a:r>
              <a:rPr lang="nl-NL" dirty="0" smtClean="0">
                <a:solidFill>
                  <a:srgbClr val="FFFFFF"/>
                </a:solidFill>
                <a:latin typeface="Arial Rounded MT Bold" charset="0"/>
                <a:ea typeface="ＭＳ Ｐゴシック" charset="0"/>
                <a:cs typeface="ＭＳ Ｐゴシック" charset="0"/>
              </a:rPr>
              <a:t>0912.3675v2</a:t>
            </a:r>
            <a:endParaRPr lang="nl-NL" dirty="0">
              <a:solidFill>
                <a:srgbClr val="000000"/>
              </a:solidFill>
              <a:latin typeface="Arial" charset="0"/>
              <a:ea typeface="ＭＳ Ｐゴシック" charset="0"/>
              <a:cs typeface="ＭＳ Ｐゴシック" charset="0"/>
            </a:endParaRPr>
          </a:p>
        </p:txBody>
      </p:sp>
      <p:pic>
        <p:nvPicPr>
          <p:cNvPr id="5" name="Afbeelding 4"/>
          <p:cNvPicPr>
            <a:picLocks noChangeAspect="1"/>
          </p:cNvPicPr>
          <p:nvPr/>
        </p:nvPicPr>
        <p:blipFill rotWithShape="1">
          <a:blip r:embed="rId3"/>
          <a:srcRect t="4308" r="50527"/>
          <a:stretch/>
        </p:blipFill>
        <p:spPr>
          <a:xfrm>
            <a:off x="838200" y="2133600"/>
            <a:ext cx="2819400" cy="3057806"/>
          </a:xfrm>
          <a:prstGeom prst="rect">
            <a:avLst/>
          </a:prstGeom>
        </p:spPr>
      </p:pic>
    </p:spTree>
    <p:extLst>
      <p:ext uri="{BB962C8B-B14F-4D97-AF65-F5344CB8AC3E}">
        <p14:creationId xmlns:p14="http://schemas.microsoft.com/office/powerpoint/2010/main" val="36560482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el 1"/>
          <p:cNvSpPr>
            <a:spLocks noGrp="1"/>
          </p:cNvSpPr>
          <p:nvPr>
            <p:ph type="title"/>
          </p:nvPr>
        </p:nvSpPr>
        <p:spPr/>
        <p:txBody>
          <a:bodyPr/>
          <a:lstStyle/>
          <a:p>
            <a:endParaRPr lang="nl-NL">
              <a:latin typeface="Times New Roman" charset="0"/>
            </a:endParaRPr>
          </a:p>
        </p:txBody>
      </p:sp>
      <p:pic>
        <p:nvPicPr>
          <p:cNvPr id="78850" name="Tijdelijke aanduiding voor inhoud 3" descr="foto penrose muur.JPG"/>
          <p:cNvPicPr>
            <a:picLocks noGrp="1" noChangeAspect="1"/>
          </p:cNvPicPr>
          <p:nvPr>
            <p:ph idx="1"/>
          </p:nvPr>
        </p:nvPicPr>
        <p:blipFill>
          <a:blip r:embed="rId2">
            <a:extLst>
              <a:ext uri="{28A0092B-C50C-407E-A947-70E740481C1C}">
                <a14:useLocalDpi xmlns:a14="http://schemas.microsoft.com/office/drawing/2010/main" val="0"/>
              </a:ext>
            </a:extLst>
          </a:blip>
          <a:srcRect t="14560" b="14560"/>
          <a:stretch>
            <a:fillRect/>
          </a:stretch>
        </p:blipFill>
        <p:spPr/>
      </p:pic>
    </p:spTree>
    <p:extLst>
      <p:ext uri="{BB962C8B-B14F-4D97-AF65-F5344CB8AC3E}">
        <p14:creationId xmlns:p14="http://schemas.microsoft.com/office/powerpoint/2010/main" val="3910397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1"/>
          <p:cNvSpPr>
            <a:spLocks noGrp="1"/>
          </p:cNvSpPr>
          <p:nvPr>
            <p:ph type="title"/>
          </p:nvPr>
        </p:nvSpPr>
        <p:spPr/>
        <p:txBody>
          <a:bodyPr/>
          <a:lstStyle/>
          <a:p>
            <a:endParaRPr lang="nl-NL">
              <a:latin typeface="Times New Roman" charset="0"/>
            </a:endParaRPr>
          </a:p>
        </p:txBody>
      </p:sp>
      <p:pic>
        <p:nvPicPr>
          <p:cNvPr id="79874" name="Tijdelijke aanduiding voor inhoud 3" descr="foto penrose.JPG"/>
          <p:cNvPicPr>
            <a:picLocks noGrp="1" noChangeAspect="1"/>
          </p:cNvPicPr>
          <p:nvPr>
            <p:ph idx="1"/>
          </p:nvPr>
        </p:nvPicPr>
        <p:blipFill>
          <a:blip r:embed="rId2">
            <a:extLst>
              <a:ext uri="{28A0092B-C50C-407E-A947-70E740481C1C}">
                <a14:useLocalDpi xmlns:a14="http://schemas.microsoft.com/office/drawing/2010/main" val="0"/>
              </a:ext>
            </a:extLst>
          </a:blip>
          <a:srcRect t="14560" b="14560"/>
          <a:stretch>
            <a:fillRect/>
          </a:stretch>
        </p:blipFill>
        <p:spPr/>
      </p:pic>
    </p:spTree>
    <p:extLst>
      <p:ext uri="{BB962C8B-B14F-4D97-AF65-F5344CB8AC3E}">
        <p14:creationId xmlns:p14="http://schemas.microsoft.com/office/powerpoint/2010/main" val="933660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rcRect l="-20542" r="-20542"/>
          <a:stretch>
            <a:fillRect/>
          </a:stretch>
        </p:blipFill>
        <p:spPr>
          <a:xfrm>
            <a:off x="-1548680" y="0"/>
            <a:ext cx="12246468" cy="6483424"/>
          </a:xfrm>
        </p:spPr>
      </p:pic>
    </p:spTree>
    <p:extLst>
      <p:ext uri="{BB962C8B-B14F-4D97-AF65-F5344CB8AC3E}">
        <p14:creationId xmlns:p14="http://schemas.microsoft.com/office/powerpoint/2010/main" val="935612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Titel 1"/>
          <p:cNvSpPr>
            <a:spLocks noGrp="1"/>
          </p:cNvSpPr>
          <p:nvPr>
            <p:ph type="title"/>
          </p:nvPr>
        </p:nvSpPr>
        <p:spPr/>
        <p:txBody>
          <a:bodyPr/>
          <a:lstStyle/>
          <a:p>
            <a:endParaRPr lang="nl-NL">
              <a:latin typeface="Times New Roman" charset="0"/>
            </a:endParaRPr>
          </a:p>
        </p:txBody>
      </p:sp>
      <p:pic>
        <p:nvPicPr>
          <p:cNvPr id="80898" name="Tijdelijke aanduiding voor inhoud 3" descr="foto whiteboard.JPG"/>
          <p:cNvPicPr>
            <a:picLocks noGrp="1" noChangeAspect="1"/>
          </p:cNvPicPr>
          <p:nvPr>
            <p:ph idx="1"/>
          </p:nvPr>
        </p:nvPicPr>
        <p:blipFill>
          <a:blip r:embed="rId2">
            <a:extLst>
              <a:ext uri="{28A0092B-C50C-407E-A947-70E740481C1C}">
                <a14:useLocalDpi xmlns:a14="http://schemas.microsoft.com/office/drawing/2010/main" val="0"/>
              </a:ext>
            </a:extLst>
          </a:blip>
          <a:srcRect t="14560" b="14560"/>
          <a:stretch>
            <a:fillRect/>
          </a:stretch>
        </p:blipFill>
        <p:spPr>
          <a:xfrm rot="10800000">
            <a:off x="685800" y="1981200"/>
            <a:ext cx="7772400" cy="4114800"/>
          </a:xfrm>
        </p:spPr>
      </p:pic>
    </p:spTree>
    <p:extLst>
      <p:ext uri="{BB962C8B-B14F-4D97-AF65-F5344CB8AC3E}">
        <p14:creationId xmlns:p14="http://schemas.microsoft.com/office/powerpoint/2010/main" val="1881326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Subtitel 2"/>
          <p:cNvSpPr>
            <a:spLocks noGrp="1"/>
          </p:cNvSpPr>
          <p:nvPr>
            <p:ph type="subTitle" idx="1"/>
          </p:nvPr>
        </p:nvSpPr>
        <p:spPr/>
        <p:txBody>
          <a:bodyPr/>
          <a:lstStyle/>
          <a:p>
            <a:endParaRPr lang="nl-NL"/>
          </a:p>
        </p:txBody>
      </p:sp>
      <p:pic>
        <p:nvPicPr>
          <p:cNvPr id="4" name="Afbeelding 3"/>
          <p:cNvPicPr>
            <a:picLocks noChangeAspect="1"/>
          </p:cNvPicPr>
          <p:nvPr/>
        </p:nvPicPr>
        <p:blipFill rotWithShape="1">
          <a:blip r:embed="rId3"/>
          <a:srcRect t="8622"/>
          <a:stretch/>
        </p:blipFill>
        <p:spPr>
          <a:xfrm>
            <a:off x="3131840" y="0"/>
            <a:ext cx="6624736" cy="8104719"/>
          </a:xfrm>
          <a:prstGeom prst="rect">
            <a:avLst/>
          </a:prstGeom>
        </p:spPr>
      </p:pic>
      <p:sp>
        <p:nvSpPr>
          <p:cNvPr id="5" name="Titel 1"/>
          <p:cNvSpPr txBox="1">
            <a:spLocks/>
          </p:cNvSpPr>
          <p:nvPr/>
        </p:nvSpPr>
        <p:spPr>
          <a:xfrm>
            <a:off x="22957" y="12468"/>
            <a:ext cx="8229600" cy="2192396"/>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dirty="0" err="1" smtClean="0"/>
              <a:t>Penrose</a:t>
            </a:r>
            <a:r>
              <a:rPr lang="nl-NL" dirty="0" smtClean="0"/>
              <a:t>:</a:t>
            </a:r>
          </a:p>
          <a:p>
            <a:pPr algn="l"/>
            <a:endParaRPr lang="nl-NL" dirty="0" smtClean="0"/>
          </a:p>
          <a:p>
            <a:pPr algn="l"/>
            <a:r>
              <a:rPr lang="nl-NL" dirty="0" err="1" smtClean="0"/>
              <a:t>Gravitational</a:t>
            </a:r>
            <a:endParaRPr lang="nl-NL" dirty="0" smtClean="0"/>
          </a:p>
          <a:p>
            <a:pPr algn="l"/>
            <a:r>
              <a:rPr lang="nl-NL" dirty="0" err="1" smtClean="0"/>
              <a:t>Self</a:t>
            </a:r>
            <a:r>
              <a:rPr lang="nl-NL" dirty="0" smtClean="0"/>
              <a:t> Energy</a:t>
            </a:r>
            <a:endParaRPr lang="nl-NL" dirty="0"/>
          </a:p>
        </p:txBody>
      </p:sp>
    </p:spTree>
    <p:extLst>
      <p:ext uri="{BB962C8B-B14F-4D97-AF65-F5344CB8AC3E}">
        <p14:creationId xmlns:p14="http://schemas.microsoft.com/office/powerpoint/2010/main" val="26121079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0728" y="-99392"/>
            <a:ext cx="8229600" cy="1143000"/>
          </a:xfrm>
        </p:spPr>
        <p:txBody>
          <a:bodyPr/>
          <a:lstStyle/>
          <a:p>
            <a:r>
              <a:rPr lang="nl-NL" dirty="0" err="1" smtClean="0"/>
              <a:t>Penrose</a:t>
            </a:r>
            <a:r>
              <a:rPr lang="nl-NL" dirty="0" smtClean="0"/>
              <a:t>:</a:t>
            </a:r>
            <a:endParaRPr lang="nl-NL" dirty="0"/>
          </a:p>
        </p:txBody>
      </p:sp>
      <p:pic>
        <p:nvPicPr>
          <p:cNvPr id="4" name="Tijdelijke aanduiding voor inhoud 3"/>
          <p:cNvPicPr>
            <a:picLocks noGrp="1" noChangeAspect="1"/>
          </p:cNvPicPr>
          <p:nvPr>
            <p:ph idx="1"/>
          </p:nvPr>
        </p:nvPicPr>
        <p:blipFill>
          <a:blip r:embed="rId2"/>
          <a:srcRect t="-17539" b="-17539"/>
          <a:stretch>
            <a:fillRect/>
          </a:stretch>
        </p:blipFill>
        <p:spPr>
          <a:xfrm>
            <a:off x="-36512" y="631229"/>
            <a:ext cx="7211144" cy="3965851"/>
          </a:xfrm>
        </p:spPr>
      </p:pic>
      <p:pic>
        <p:nvPicPr>
          <p:cNvPr id="5" name="Afbeelding 4"/>
          <p:cNvPicPr>
            <a:picLocks noChangeAspect="1"/>
          </p:cNvPicPr>
          <p:nvPr/>
        </p:nvPicPr>
        <p:blipFill>
          <a:blip r:embed="rId3"/>
          <a:stretch>
            <a:fillRect/>
          </a:stretch>
        </p:blipFill>
        <p:spPr>
          <a:xfrm>
            <a:off x="179512" y="4293096"/>
            <a:ext cx="9144000" cy="2436361"/>
          </a:xfrm>
          <a:prstGeom prst="rect">
            <a:avLst/>
          </a:prstGeom>
        </p:spPr>
      </p:pic>
      <p:sp>
        <p:nvSpPr>
          <p:cNvPr id="3" name="Tekstvak 2"/>
          <p:cNvSpPr txBox="1"/>
          <p:nvPr/>
        </p:nvSpPr>
        <p:spPr>
          <a:xfrm>
            <a:off x="1403648" y="1178749"/>
            <a:ext cx="443977" cy="954107"/>
          </a:xfrm>
          <a:prstGeom prst="rect">
            <a:avLst/>
          </a:prstGeom>
          <a:noFill/>
        </p:spPr>
        <p:txBody>
          <a:bodyPr wrap="none" rtlCol="0">
            <a:spAutoFit/>
          </a:bodyPr>
          <a:lstStyle/>
          <a:p>
            <a:pPr algn="ctr"/>
            <a:r>
              <a:rPr lang="nl-NL" sz="2800" dirty="0" smtClean="0">
                <a:latin typeface="Times New Roman"/>
                <a:cs typeface="Times New Roman"/>
              </a:rPr>
              <a:t>1</a:t>
            </a:r>
          </a:p>
          <a:p>
            <a:pPr algn="ctr"/>
            <a:r>
              <a:rPr lang="nl-NL" sz="2800" dirty="0">
                <a:latin typeface="Times New Roman"/>
                <a:cs typeface="Times New Roman"/>
              </a:rPr>
              <a:t>G</a:t>
            </a:r>
          </a:p>
        </p:txBody>
      </p:sp>
      <p:cxnSp>
        <p:nvCxnSpPr>
          <p:cNvPr id="8" name="Rechte verbindingslijn 7"/>
          <p:cNvCxnSpPr>
            <a:stCxn id="3" idx="1"/>
            <a:endCxn id="3" idx="3"/>
          </p:cNvCxnSpPr>
          <p:nvPr/>
        </p:nvCxnSpPr>
        <p:spPr>
          <a:xfrm>
            <a:off x="1403648" y="1655803"/>
            <a:ext cx="443977" cy="0"/>
          </a:xfrm>
          <a:prstGeom prst="line">
            <a:avLst/>
          </a:prstGeom>
        </p:spPr>
        <p:style>
          <a:lnRef idx="3">
            <a:schemeClr val="dk1"/>
          </a:lnRef>
          <a:fillRef idx="0">
            <a:schemeClr val="dk1"/>
          </a:fillRef>
          <a:effectRef idx="2">
            <a:schemeClr val="dk1"/>
          </a:effectRef>
          <a:fontRef idx="minor">
            <a:schemeClr val="tx1"/>
          </a:fontRef>
        </p:style>
      </p:cxnSp>
      <p:sp>
        <p:nvSpPr>
          <p:cNvPr id="13" name="Tekstvak 12"/>
          <p:cNvSpPr txBox="1"/>
          <p:nvPr/>
        </p:nvSpPr>
        <p:spPr>
          <a:xfrm>
            <a:off x="1403648" y="2114853"/>
            <a:ext cx="443977" cy="954107"/>
          </a:xfrm>
          <a:prstGeom prst="rect">
            <a:avLst/>
          </a:prstGeom>
          <a:noFill/>
        </p:spPr>
        <p:txBody>
          <a:bodyPr wrap="none" rtlCol="0">
            <a:spAutoFit/>
          </a:bodyPr>
          <a:lstStyle/>
          <a:p>
            <a:pPr algn="ctr"/>
            <a:r>
              <a:rPr lang="nl-NL" sz="2800" dirty="0" smtClean="0">
                <a:latin typeface="Times New Roman"/>
                <a:cs typeface="Times New Roman"/>
              </a:rPr>
              <a:t>1</a:t>
            </a:r>
          </a:p>
          <a:p>
            <a:pPr algn="ctr"/>
            <a:r>
              <a:rPr lang="nl-NL" sz="2800" dirty="0">
                <a:latin typeface="Times New Roman"/>
                <a:cs typeface="Times New Roman"/>
              </a:rPr>
              <a:t>G</a:t>
            </a:r>
          </a:p>
        </p:txBody>
      </p:sp>
      <p:cxnSp>
        <p:nvCxnSpPr>
          <p:cNvPr id="14" name="Rechte verbindingslijn 13"/>
          <p:cNvCxnSpPr>
            <a:stCxn id="13" idx="1"/>
            <a:endCxn id="13" idx="3"/>
          </p:cNvCxnSpPr>
          <p:nvPr/>
        </p:nvCxnSpPr>
        <p:spPr>
          <a:xfrm>
            <a:off x="1403648" y="2591907"/>
            <a:ext cx="443977" cy="0"/>
          </a:xfrm>
          <a:prstGeom prst="line">
            <a:avLst/>
          </a:prstGeom>
        </p:spPr>
        <p:style>
          <a:lnRef idx="3">
            <a:schemeClr val="dk1"/>
          </a:lnRef>
          <a:fillRef idx="0">
            <a:schemeClr val="dk1"/>
          </a:fillRef>
          <a:effectRef idx="2">
            <a:schemeClr val="dk1"/>
          </a:effectRef>
          <a:fontRef idx="minor">
            <a:schemeClr val="tx1"/>
          </a:fontRef>
        </p:style>
      </p:cxnSp>
      <p:sp>
        <p:nvSpPr>
          <p:cNvPr id="15" name="Tekstvak 14"/>
          <p:cNvSpPr txBox="1"/>
          <p:nvPr/>
        </p:nvSpPr>
        <p:spPr>
          <a:xfrm>
            <a:off x="1763688" y="3050957"/>
            <a:ext cx="443977" cy="954107"/>
          </a:xfrm>
          <a:prstGeom prst="rect">
            <a:avLst/>
          </a:prstGeom>
          <a:noFill/>
        </p:spPr>
        <p:txBody>
          <a:bodyPr wrap="none" rtlCol="0">
            <a:spAutoFit/>
          </a:bodyPr>
          <a:lstStyle/>
          <a:p>
            <a:pPr algn="ctr"/>
            <a:r>
              <a:rPr lang="nl-NL" sz="2800" dirty="0" smtClean="0">
                <a:latin typeface="Times New Roman"/>
                <a:cs typeface="Times New Roman"/>
              </a:rPr>
              <a:t>1</a:t>
            </a:r>
          </a:p>
          <a:p>
            <a:pPr algn="ctr"/>
            <a:r>
              <a:rPr lang="nl-NL" sz="2800" dirty="0">
                <a:latin typeface="Times New Roman"/>
                <a:cs typeface="Times New Roman"/>
              </a:rPr>
              <a:t>G</a:t>
            </a:r>
          </a:p>
        </p:txBody>
      </p:sp>
      <p:cxnSp>
        <p:nvCxnSpPr>
          <p:cNvPr id="16" name="Rechte verbindingslijn 15"/>
          <p:cNvCxnSpPr>
            <a:stCxn id="15" idx="1"/>
            <a:endCxn id="15" idx="3"/>
          </p:cNvCxnSpPr>
          <p:nvPr/>
        </p:nvCxnSpPr>
        <p:spPr>
          <a:xfrm>
            <a:off x="1763688" y="3528011"/>
            <a:ext cx="443977" cy="0"/>
          </a:xfrm>
          <a:prstGeom prst="line">
            <a:avLst/>
          </a:prstGeom>
        </p:spPr>
        <p:style>
          <a:lnRef idx="3">
            <a:schemeClr val="dk1"/>
          </a:lnRef>
          <a:fillRef idx="0">
            <a:schemeClr val="dk1"/>
          </a:fillRef>
          <a:effectRef idx="2">
            <a:schemeClr val="dk1"/>
          </a:effectRef>
          <a:fontRef idx="minor">
            <a:schemeClr val="tx1"/>
          </a:fontRef>
        </p:style>
      </p:cxnSp>
      <p:cxnSp>
        <p:nvCxnSpPr>
          <p:cNvPr id="17" name="Rechte verbindingslijn 16"/>
          <p:cNvCxnSpPr/>
          <p:nvPr/>
        </p:nvCxnSpPr>
        <p:spPr>
          <a:xfrm>
            <a:off x="1463727" y="3501008"/>
            <a:ext cx="227953" cy="0"/>
          </a:xfrm>
          <a:prstGeom prst="line">
            <a:avLst/>
          </a:prstGeom>
        </p:spPr>
        <p:style>
          <a:lnRef idx="3">
            <a:schemeClr val="dk1"/>
          </a:lnRef>
          <a:fillRef idx="0">
            <a:schemeClr val="dk1"/>
          </a:fillRef>
          <a:effectRef idx="2">
            <a:schemeClr val="dk1"/>
          </a:effectRef>
          <a:fontRef idx="minor">
            <a:schemeClr val="tx1"/>
          </a:fontRef>
        </p:style>
      </p:cxnSp>
      <p:pic>
        <p:nvPicPr>
          <p:cNvPr id="18" name="Afbeelding 17"/>
          <p:cNvPicPr>
            <a:picLocks noChangeAspect="1"/>
          </p:cNvPicPr>
          <p:nvPr/>
        </p:nvPicPr>
        <p:blipFill>
          <a:blip r:embed="rId4"/>
          <a:stretch>
            <a:fillRect/>
          </a:stretch>
        </p:blipFill>
        <p:spPr>
          <a:xfrm>
            <a:off x="5376764" y="0"/>
            <a:ext cx="3462436" cy="1988840"/>
          </a:xfrm>
          <a:prstGeom prst="rect">
            <a:avLst/>
          </a:prstGeom>
        </p:spPr>
      </p:pic>
    </p:spTree>
    <p:extLst>
      <p:ext uri="{BB962C8B-B14F-4D97-AF65-F5344CB8AC3E}">
        <p14:creationId xmlns:p14="http://schemas.microsoft.com/office/powerpoint/2010/main" val="3217102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27650" name="Picture 2" descr="http://www.physics.leidenuniv.nl/institute/personen_fotos/haan.bmp"/>
          <p:cNvPicPr>
            <a:picLocks noChangeAspect="1" noChangeArrowheads="1"/>
          </p:cNvPicPr>
          <p:nvPr/>
        </p:nvPicPr>
        <p:blipFill rotWithShape="1">
          <a:blip r:embed="rId2" cstate="print"/>
          <a:srcRect t="8771"/>
          <a:stretch/>
        </p:blipFill>
        <p:spPr bwMode="auto">
          <a:xfrm>
            <a:off x="4629377" y="2495600"/>
            <a:ext cx="1404313" cy="1859575"/>
          </a:xfrm>
          <a:prstGeom prst="rect">
            <a:avLst/>
          </a:prstGeom>
          <a:noFill/>
        </p:spPr>
      </p:pic>
      <p:pic>
        <p:nvPicPr>
          <p:cNvPr id="27652" name="Picture 4" descr="http://www.physics.leidenuniv.nl/institute/personen_fotos/waarde_van.jpg"/>
          <p:cNvPicPr>
            <a:picLocks noChangeAspect="1" noChangeArrowheads="1"/>
          </p:cNvPicPr>
          <p:nvPr/>
        </p:nvPicPr>
        <p:blipFill>
          <a:blip r:embed="rId3" cstate="print"/>
          <a:srcRect/>
          <a:stretch>
            <a:fillRect/>
          </a:stretch>
        </p:blipFill>
        <p:spPr bwMode="auto">
          <a:xfrm>
            <a:off x="6167222" y="2528160"/>
            <a:ext cx="1404313" cy="1800225"/>
          </a:xfrm>
          <a:prstGeom prst="rect">
            <a:avLst/>
          </a:prstGeom>
          <a:noFill/>
        </p:spPr>
      </p:pic>
      <p:pic>
        <p:nvPicPr>
          <p:cNvPr id="27654" name="Picture 6" descr="http://www.physics.leidenuniv.nl/institute/personen_fotos/vinante.jpg"/>
          <p:cNvPicPr>
            <a:picLocks noChangeAspect="1" noChangeArrowheads="1"/>
          </p:cNvPicPr>
          <p:nvPr/>
        </p:nvPicPr>
        <p:blipFill rotWithShape="1">
          <a:blip r:embed="rId4" cstate="print"/>
          <a:srcRect t="1" b="4070"/>
          <a:stretch/>
        </p:blipFill>
        <p:spPr bwMode="auto">
          <a:xfrm>
            <a:off x="1591787" y="2495601"/>
            <a:ext cx="1404313" cy="1790920"/>
          </a:xfrm>
          <a:prstGeom prst="rect">
            <a:avLst/>
          </a:prstGeom>
          <a:noFill/>
        </p:spPr>
      </p:pic>
      <p:pic>
        <p:nvPicPr>
          <p:cNvPr id="27658" name="Picture 10" descr="http://www.physics.leidenuniv.nl/institute/personen_fotos/wijts.jpg"/>
          <p:cNvPicPr>
            <a:picLocks noChangeAspect="1" noChangeArrowheads="1"/>
          </p:cNvPicPr>
          <p:nvPr/>
        </p:nvPicPr>
        <p:blipFill>
          <a:blip r:embed="rId5" cstate="print"/>
          <a:srcRect/>
          <a:stretch>
            <a:fillRect/>
          </a:stretch>
        </p:blipFill>
        <p:spPr bwMode="auto">
          <a:xfrm>
            <a:off x="3126863" y="2495600"/>
            <a:ext cx="1404313" cy="1838325"/>
          </a:xfrm>
          <a:prstGeom prst="rect">
            <a:avLst/>
          </a:prstGeom>
          <a:noFill/>
        </p:spPr>
      </p:pic>
      <p:pic>
        <p:nvPicPr>
          <p:cNvPr id="9" name="Picture 8" descr="http://www.physics.leidenuniv.nl/institute/personen_fotos/usenko.jpg"/>
          <p:cNvPicPr>
            <a:picLocks noChangeAspect="1" noChangeArrowheads="1"/>
          </p:cNvPicPr>
          <p:nvPr/>
        </p:nvPicPr>
        <p:blipFill>
          <a:blip r:embed="rId6" cstate="print"/>
          <a:srcRect/>
          <a:stretch>
            <a:fillRect/>
          </a:stretch>
        </p:blipFill>
        <p:spPr bwMode="auto">
          <a:xfrm>
            <a:off x="45635" y="2495600"/>
            <a:ext cx="1404313" cy="1800225"/>
          </a:xfrm>
          <a:prstGeom prst="rect">
            <a:avLst/>
          </a:prstGeom>
          <a:noFill/>
        </p:spPr>
      </p:pic>
      <p:sp>
        <p:nvSpPr>
          <p:cNvPr id="10" name="Text Box 31"/>
          <p:cNvSpPr txBox="1">
            <a:spLocks noChangeArrowheads="1"/>
          </p:cNvSpPr>
          <p:nvPr/>
        </p:nvSpPr>
        <p:spPr bwMode="auto">
          <a:xfrm>
            <a:off x="-81409" y="4629200"/>
            <a:ext cx="9339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smtClean="0">
                <a:solidFill>
                  <a:srgbClr val="FFFFFF"/>
                </a:solidFill>
                <a:latin typeface="Arial Rounded MT Bold" charset="0"/>
              </a:rPr>
              <a:t>   Sasha     	Andrea      Geert	    Arthur</a:t>
            </a:r>
            <a:r>
              <a:rPr lang="en-US" dirty="0">
                <a:solidFill>
                  <a:srgbClr val="FFFFFF"/>
                </a:solidFill>
                <a:latin typeface="Arial Rounded MT Bold" charset="0"/>
              </a:rPr>
              <a:t> </a:t>
            </a:r>
            <a:r>
              <a:rPr lang="en-US" dirty="0" smtClean="0">
                <a:solidFill>
                  <a:srgbClr val="FFFFFF"/>
                </a:solidFill>
                <a:latin typeface="Arial Rounded MT Bold" charset="0"/>
              </a:rPr>
              <a:t>    Bob van       Marc</a:t>
            </a:r>
          </a:p>
          <a:p>
            <a:pPr eaLnBrk="1" fontAlgn="base" hangingPunct="1">
              <a:spcBef>
                <a:spcPct val="0"/>
              </a:spcBef>
              <a:spcAft>
                <a:spcPct val="0"/>
              </a:spcAft>
            </a:pPr>
            <a:r>
              <a:rPr lang="en-US" dirty="0" smtClean="0">
                <a:solidFill>
                  <a:srgbClr val="FFFFFF"/>
                </a:solidFill>
                <a:latin typeface="Arial Rounded MT Bold" charset="0"/>
              </a:rPr>
              <a:t>  </a:t>
            </a:r>
            <a:r>
              <a:rPr lang="en-US" dirty="0" err="1" smtClean="0">
                <a:solidFill>
                  <a:srgbClr val="FFFFFF"/>
                </a:solidFill>
                <a:latin typeface="Arial Rounded MT Bold" charset="0"/>
              </a:rPr>
              <a:t>Usenko</a:t>
            </a:r>
            <a:r>
              <a:rPr lang="en-US" dirty="0" smtClean="0">
                <a:solidFill>
                  <a:srgbClr val="FFFFFF"/>
                </a:solidFill>
                <a:latin typeface="Arial Rounded MT Bold" charset="0"/>
              </a:rPr>
              <a:t>   	</a:t>
            </a:r>
            <a:r>
              <a:rPr lang="en-US" dirty="0" err="1" smtClean="0">
                <a:solidFill>
                  <a:srgbClr val="FFFFFF"/>
                </a:solidFill>
                <a:latin typeface="Arial Rounded MT Bold" charset="0"/>
              </a:rPr>
              <a:t>Vinante</a:t>
            </a:r>
            <a:r>
              <a:rPr lang="en-US" dirty="0" smtClean="0">
                <a:solidFill>
                  <a:srgbClr val="FFFFFF"/>
                </a:solidFill>
                <a:latin typeface="Arial Rounded MT Bold" charset="0"/>
              </a:rPr>
              <a:t>   </a:t>
            </a:r>
            <a:r>
              <a:rPr lang="en-US" dirty="0">
                <a:solidFill>
                  <a:srgbClr val="FFFFFF"/>
                </a:solidFill>
                <a:latin typeface="Arial Rounded MT Bold" charset="0"/>
              </a:rPr>
              <a:t> </a:t>
            </a:r>
            <a:r>
              <a:rPr lang="en-US" dirty="0" smtClean="0">
                <a:solidFill>
                  <a:srgbClr val="FFFFFF"/>
                </a:solidFill>
                <a:latin typeface="Arial Rounded MT Bold" charset="0"/>
              </a:rPr>
              <a:t>  </a:t>
            </a:r>
            <a:r>
              <a:rPr lang="en-US" dirty="0" err="1" smtClean="0">
                <a:solidFill>
                  <a:srgbClr val="FFFFFF"/>
                </a:solidFill>
                <a:latin typeface="Arial Rounded MT Bold" charset="0"/>
              </a:rPr>
              <a:t>Wijts</a:t>
            </a:r>
            <a:r>
              <a:rPr lang="en-US" dirty="0" smtClean="0">
                <a:solidFill>
                  <a:srgbClr val="FFFFFF"/>
                </a:solidFill>
                <a:latin typeface="Arial Rounded MT Bold" charset="0"/>
              </a:rPr>
              <a:t>        den </a:t>
            </a:r>
            <a:r>
              <a:rPr lang="en-US" dirty="0" err="1" smtClean="0">
                <a:solidFill>
                  <a:srgbClr val="FFFFFF"/>
                </a:solidFill>
                <a:latin typeface="Arial Rounded MT Bold" charset="0"/>
              </a:rPr>
              <a:t>Haan</a:t>
            </a:r>
            <a:r>
              <a:rPr lang="en-US" dirty="0" smtClean="0">
                <a:solidFill>
                  <a:srgbClr val="FFFFFF"/>
                </a:solidFill>
                <a:latin typeface="Arial Rounded MT Bold" charset="0"/>
              </a:rPr>
              <a:t>  </a:t>
            </a:r>
            <a:r>
              <a:rPr lang="en-US" dirty="0" err="1" smtClean="0">
                <a:solidFill>
                  <a:srgbClr val="FFFFFF"/>
                </a:solidFill>
                <a:latin typeface="Arial Rounded MT Bold" charset="0"/>
              </a:rPr>
              <a:t>Waarde</a:t>
            </a:r>
            <a:r>
              <a:rPr lang="en-US" dirty="0" smtClean="0">
                <a:solidFill>
                  <a:srgbClr val="FFFFFF"/>
                </a:solidFill>
                <a:latin typeface="Arial Rounded MT Bold" charset="0"/>
              </a:rPr>
              <a:t>   de </a:t>
            </a:r>
            <a:r>
              <a:rPr lang="en-US" dirty="0" err="1" smtClean="0">
                <a:solidFill>
                  <a:srgbClr val="FFFFFF"/>
                </a:solidFill>
                <a:latin typeface="Arial Rounded MT Bold" charset="0"/>
              </a:rPr>
              <a:t>Voogd</a:t>
            </a:r>
            <a:endParaRPr lang="en-US" dirty="0">
              <a:solidFill>
                <a:srgbClr val="FFFFFF"/>
              </a:solidFill>
              <a:latin typeface="Arial Rounded MT Bold" charset="0"/>
            </a:endParaRPr>
          </a:p>
        </p:txBody>
      </p:sp>
      <p:sp>
        <p:nvSpPr>
          <p:cNvPr id="11" name="Rectangle 2"/>
          <p:cNvSpPr txBox="1">
            <a:spLocks noChangeArrowheads="1"/>
          </p:cNvSpPr>
          <p:nvPr/>
        </p:nvSpPr>
        <p:spPr bwMode="auto">
          <a:xfrm>
            <a:off x="152400" y="457200"/>
            <a:ext cx="8991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r>
              <a:rPr lang="en-US" sz="4000" dirty="0" smtClean="0">
                <a:solidFill>
                  <a:srgbClr val="FFFFFF"/>
                </a:solidFill>
                <a:latin typeface="Arial Rounded MT Bold" charset="0"/>
              </a:rPr>
              <a:t>MRI </a:t>
            </a:r>
            <a:r>
              <a:rPr lang="en-US" sz="4000" dirty="0" smtClean="0">
                <a:solidFill>
                  <a:srgbClr val="FFFFFF"/>
                </a:solidFill>
                <a:latin typeface="Arial Rounded MT Bold" charset="0"/>
              </a:rPr>
              <a:t>at the </a:t>
            </a:r>
            <a:r>
              <a:rPr lang="en-US" sz="4000" dirty="0" err="1" smtClean="0">
                <a:solidFill>
                  <a:srgbClr val="FFFFFF"/>
                </a:solidFill>
                <a:latin typeface="Arial Rounded MT Bold" charset="0"/>
              </a:rPr>
              <a:t>nanoscale</a:t>
            </a:r>
            <a:endParaRPr lang="en-US" sz="4000" dirty="0">
              <a:solidFill>
                <a:srgbClr val="FFFFFF"/>
              </a:solidFill>
              <a:latin typeface="Arial Rounded MT Bold" charset="0"/>
            </a:endParaRPr>
          </a:p>
        </p:txBody>
      </p:sp>
      <p:pic>
        <p:nvPicPr>
          <p:cNvPr id="3" name="Afbeelding 2"/>
          <p:cNvPicPr>
            <a:picLocks noChangeAspect="1"/>
          </p:cNvPicPr>
          <p:nvPr/>
        </p:nvPicPr>
        <p:blipFill>
          <a:blip r:embed="rId7"/>
          <a:stretch>
            <a:fillRect/>
          </a:stretch>
        </p:blipFill>
        <p:spPr>
          <a:xfrm>
            <a:off x="7747000" y="2528160"/>
            <a:ext cx="1758400" cy="1805765"/>
          </a:xfrm>
          <a:prstGeom prst="rect">
            <a:avLst/>
          </a:prstGeom>
        </p:spPr>
      </p:pic>
    </p:spTree>
    <p:extLst>
      <p:ext uri="{BB962C8B-B14F-4D97-AF65-F5344CB8AC3E}">
        <p14:creationId xmlns:p14="http://schemas.microsoft.com/office/powerpoint/2010/main" val="39452731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0728" y="-99392"/>
            <a:ext cx="8229600" cy="1143000"/>
          </a:xfrm>
        </p:spPr>
        <p:txBody>
          <a:bodyPr/>
          <a:lstStyle/>
          <a:p>
            <a:r>
              <a:rPr lang="nl-NL" dirty="0" err="1" smtClean="0"/>
              <a:t>Penrose</a:t>
            </a:r>
            <a:r>
              <a:rPr lang="nl-NL" dirty="0" smtClean="0"/>
              <a:t>:</a:t>
            </a:r>
            <a:endParaRPr lang="nl-NL" dirty="0"/>
          </a:p>
        </p:txBody>
      </p:sp>
      <p:pic>
        <p:nvPicPr>
          <p:cNvPr id="5" name="Afbeelding 4"/>
          <p:cNvPicPr>
            <a:picLocks noChangeAspect="1"/>
          </p:cNvPicPr>
          <p:nvPr/>
        </p:nvPicPr>
        <p:blipFill>
          <a:blip r:embed="rId2"/>
          <a:stretch>
            <a:fillRect/>
          </a:stretch>
        </p:blipFill>
        <p:spPr>
          <a:xfrm>
            <a:off x="107504" y="1428912"/>
            <a:ext cx="7776864" cy="2072096"/>
          </a:xfrm>
          <a:prstGeom prst="rect">
            <a:avLst/>
          </a:prstGeom>
        </p:spPr>
      </p:pic>
      <p:pic>
        <p:nvPicPr>
          <p:cNvPr id="6" name="Afbeelding 5"/>
          <p:cNvPicPr>
            <a:picLocks noChangeAspect="1"/>
          </p:cNvPicPr>
          <p:nvPr/>
        </p:nvPicPr>
        <p:blipFill>
          <a:blip r:embed="rId3"/>
          <a:stretch>
            <a:fillRect/>
          </a:stretch>
        </p:blipFill>
        <p:spPr>
          <a:xfrm>
            <a:off x="5376764" y="0"/>
            <a:ext cx="3462436" cy="1988840"/>
          </a:xfrm>
          <a:prstGeom prst="rect">
            <a:avLst/>
          </a:prstGeom>
        </p:spPr>
      </p:pic>
      <p:sp>
        <p:nvSpPr>
          <p:cNvPr id="9" name="Tekstvak 8"/>
          <p:cNvSpPr txBox="1"/>
          <p:nvPr/>
        </p:nvSpPr>
        <p:spPr>
          <a:xfrm>
            <a:off x="0" y="3261752"/>
            <a:ext cx="6516216" cy="3323987"/>
          </a:xfrm>
          <a:prstGeom prst="rect">
            <a:avLst/>
          </a:prstGeom>
          <a:noFill/>
        </p:spPr>
        <p:txBody>
          <a:bodyPr wrap="square" rtlCol="0">
            <a:spAutoFit/>
          </a:bodyPr>
          <a:lstStyle/>
          <a:p>
            <a:r>
              <a:rPr lang="nl-NL" sz="3200" dirty="0" smtClean="0"/>
              <a:t>a micrometer </a:t>
            </a:r>
            <a:r>
              <a:rPr lang="nl-NL" sz="3200" dirty="0" err="1" smtClean="0"/>
              <a:t>sized</a:t>
            </a:r>
            <a:r>
              <a:rPr lang="nl-NL" sz="3200" dirty="0" smtClean="0"/>
              <a:t> object,</a:t>
            </a:r>
          </a:p>
          <a:p>
            <a:r>
              <a:rPr lang="nl-NL" sz="3200" dirty="0" err="1"/>
              <a:t>w</a:t>
            </a:r>
            <a:r>
              <a:rPr lang="nl-NL" sz="3200" dirty="0" err="1" smtClean="0"/>
              <a:t>ith</a:t>
            </a:r>
            <a:r>
              <a:rPr lang="nl-NL" sz="3200" dirty="0" smtClean="0"/>
              <a:t> the </a:t>
            </a:r>
            <a:r>
              <a:rPr lang="nl-NL" sz="3200" dirty="0" err="1" smtClean="0"/>
              <a:t>density</a:t>
            </a:r>
            <a:r>
              <a:rPr lang="nl-NL" sz="3200" dirty="0" smtClean="0"/>
              <a:t> of water, </a:t>
            </a:r>
          </a:p>
          <a:p>
            <a:r>
              <a:rPr lang="nl-NL" sz="3200" dirty="0"/>
              <a:t>displaced over a micrometer</a:t>
            </a:r>
            <a:endParaRPr lang="nl-NL" sz="3200" dirty="0" smtClean="0"/>
          </a:p>
          <a:p>
            <a:r>
              <a:rPr lang="nl-NL" sz="3200" dirty="0" smtClean="0"/>
              <a:t>M</a:t>
            </a:r>
            <a:r>
              <a:rPr lang="nl-NL" sz="3200" baseline="30000" dirty="0" smtClean="0"/>
              <a:t>2</a:t>
            </a:r>
            <a:r>
              <a:rPr lang="nl-NL" sz="3200" dirty="0" smtClean="0"/>
              <a:t>G</a:t>
            </a:r>
            <a:r>
              <a:rPr lang="nl-NL" sz="3200" dirty="0"/>
              <a:t>/a </a:t>
            </a:r>
            <a:r>
              <a:rPr lang="nl-NL" sz="3200" dirty="0" smtClean="0"/>
              <a:t>≈ 10</a:t>
            </a:r>
            <a:r>
              <a:rPr lang="nl-NL" sz="3200" baseline="30000" dirty="0" smtClean="0"/>
              <a:t>-15</a:t>
            </a:r>
            <a:r>
              <a:rPr lang="nl-NL" sz="3200" dirty="0" smtClean="0"/>
              <a:t> 10</a:t>
            </a:r>
            <a:r>
              <a:rPr lang="nl-NL" sz="3200" baseline="30000" dirty="0" smtClean="0"/>
              <a:t>-15</a:t>
            </a:r>
            <a:r>
              <a:rPr lang="nl-NL" sz="3200" dirty="0" smtClean="0"/>
              <a:t> 10</a:t>
            </a:r>
            <a:r>
              <a:rPr lang="nl-NL" sz="3200" baseline="30000" dirty="0" smtClean="0"/>
              <a:t>-10</a:t>
            </a:r>
            <a:r>
              <a:rPr lang="nl-NL" sz="3200" dirty="0" smtClean="0"/>
              <a:t>/10</a:t>
            </a:r>
            <a:r>
              <a:rPr lang="nl-NL" sz="3200" baseline="30000" dirty="0" smtClean="0"/>
              <a:t>-6</a:t>
            </a:r>
            <a:r>
              <a:rPr lang="nl-NL" sz="3200" dirty="0" smtClean="0"/>
              <a:t> ≈ 10</a:t>
            </a:r>
            <a:r>
              <a:rPr lang="nl-NL" sz="3200" baseline="30000" dirty="0" smtClean="0"/>
              <a:t>-34</a:t>
            </a:r>
            <a:r>
              <a:rPr lang="nl-NL" sz="3200" dirty="0" smtClean="0"/>
              <a:t> J</a:t>
            </a:r>
          </a:p>
          <a:p>
            <a:endParaRPr lang="nl-NL" sz="3200" dirty="0" smtClean="0"/>
          </a:p>
          <a:p>
            <a:r>
              <a:rPr lang="nl-NL" sz="3200" dirty="0" err="1" smtClean="0"/>
              <a:t>would</a:t>
            </a:r>
            <a:r>
              <a:rPr lang="nl-NL" sz="3200" dirty="0" smtClean="0"/>
              <a:t> </a:t>
            </a:r>
            <a:r>
              <a:rPr lang="nl-NL" sz="3200" dirty="0" err="1" smtClean="0"/>
              <a:t>collapse</a:t>
            </a:r>
            <a:r>
              <a:rPr lang="nl-NL" sz="3200" dirty="0" smtClean="0"/>
              <a:t> in a few </a:t>
            </a:r>
            <a:r>
              <a:rPr lang="nl-NL" sz="3200" dirty="0" err="1" smtClean="0"/>
              <a:t>seconds</a:t>
            </a:r>
            <a:endParaRPr lang="nl-NL" sz="3200" dirty="0" smtClean="0"/>
          </a:p>
          <a:p>
            <a:endParaRPr lang="nl-NL" dirty="0"/>
          </a:p>
        </p:txBody>
      </p:sp>
      <p:pic>
        <p:nvPicPr>
          <p:cNvPr id="19" name="Afbeelding 18"/>
          <p:cNvPicPr>
            <a:picLocks noChangeAspect="1"/>
          </p:cNvPicPr>
          <p:nvPr/>
        </p:nvPicPr>
        <p:blipFill rotWithShape="1">
          <a:blip r:embed="rId4"/>
          <a:srcRect l="27157" t="12994" r="33042" b="71130"/>
          <a:stretch/>
        </p:blipFill>
        <p:spPr>
          <a:xfrm>
            <a:off x="6300192" y="3284984"/>
            <a:ext cx="2636730" cy="1408186"/>
          </a:xfrm>
          <a:prstGeom prst="rect">
            <a:avLst/>
          </a:prstGeom>
        </p:spPr>
      </p:pic>
      <p:pic>
        <p:nvPicPr>
          <p:cNvPr id="20" name="Afbeelding 19"/>
          <p:cNvPicPr>
            <a:picLocks noChangeAspect="1"/>
          </p:cNvPicPr>
          <p:nvPr/>
        </p:nvPicPr>
        <p:blipFill rotWithShape="1">
          <a:blip r:embed="rId4"/>
          <a:srcRect l="14237" t="50349" r="16371" b="17897"/>
          <a:stretch/>
        </p:blipFill>
        <p:spPr>
          <a:xfrm>
            <a:off x="6084168" y="4869160"/>
            <a:ext cx="3069065" cy="1880267"/>
          </a:xfrm>
          <a:prstGeom prst="rect">
            <a:avLst/>
          </a:prstGeom>
        </p:spPr>
      </p:pic>
    </p:spTree>
    <p:extLst>
      <p:ext uri="{BB962C8B-B14F-4D97-AF65-F5344CB8AC3E}">
        <p14:creationId xmlns:p14="http://schemas.microsoft.com/office/powerpoint/2010/main" val="11474418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0728" y="-99392"/>
            <a:ext cx="8229600" cy="1143000"/>
          </a:xfrm>
        </p:spPr>
        <p:txBody>
          <a:bodyPr/>
          <a:lstStyle/>
          <a:p>
            <a:r>
              <a:rPr lang="nl-NL" dirty="0" err="1" smtClean="0"/>
              <a:t>Penrose</a:t>
            </a:r>
            <a:r>
              <a:rPr lang="nl-NL" dirty="0" smtClean="0"/>
              <a:t>:</a:t>
            </a:r>
            <a:endParaRPr lang="nl-NL" dirty="0"/>
          </a:p>
        </p:txBody>
      </p:sp>
      <p:pic>
        <p:nvPicPr>
          <p:cNvPr id="5" name="Afbeelding 4"/>
          <p:cNvPicPr>
            <a:picLocks noChangeAspect="1"/>
          </p:cNvPicPr>
          <p:nvPr/>
        </p:nvPicPr>
        <p:blipFill>
          <a:blip r:embed="rId2"/>
          <a:stretch>
            <a:fillRect/>
          </a:stretch>
        </p:blipFill>
        <p:spPr>
          <a:xfrm>
            <a:off x="107504" y="1428912"/>
            <a:ext cx="7776864" cy="2072096"/>
          </a:xfrm>
          <a:prstGeom prst="rect">
            <a:avLst/>
          </a:prstGeom>
        </p:spPr>
      </p:pic>
      <p:pic>
        <p:nvPicPr>
          <p:cNvPr id="6" name="Afbeelding 5"/>
          <p:cNvPicPr>
            <a:picLocks noChangeAspect="1"/>
          </p:cNvPicPr>
          <p:nvPr/>
        </p:nvPicPr>
        <p:blipFill>
          <a:blip r:embed="rId3"/>
          <a:stretch>
            <a:fillRect/>
          </a:stretch>
        </p:blipFill>
        <p:spPr>
          <a:xfrm>
            <a:off x="5376764" y="0"/>
            <a:ext cx="3462436" cy="1988840"/>
          </a:xfrm>
          <a:prstGeom prst="rect">
            <a:avLst/>
          </a:prstGeom>
        </p:spPr>
      </p:pic>
      <p:sp>
        <p:nvSpPr>
          <p:cNvPr id="9" name="Tekstvak 8"/>
          <p:cNvSpPr txBox="1"/>
          <p:nvPr/>
        </p:nvSpPr>
        <p:spPr>
          <a:xfrm>
            <a:off x="0" y="3261752"/>
            <a:ext cx="6516216" cy="3816429"/>
          </a:xfrm>
          <a:prstGeom prst="rect">
            <a:avLst/>
          </a:prstGeom>
          <a:noFill/>
        </p:spPr>
        <p:txBody>
          <a:bodyPr wrap="square" rtlCol="0">
            <a:spAutoFit/>
          </a:bodyPr>
          <a:lstStyle/>
          <a:p>
            <a:r>
              <a:rPr lang="nl-NL" sz="3200" dirty="0" smtClean="0"/>
              <a:t>a micrometer </a:t>
            </a:r>
            <a:r>
              <a:rPr lang="nl-NL" sz="3200" dirty="0" err="1" smtClean="0"/>
              <a:t>sized</a:t>
            </a:r>
            <a:r>
              <a:rPr lang="nl-NL" sz="3200" dirty="0" smtClean="0"/>
              <a:t> object,</a:t>
            </a:r>
          </a:p>
          <a:p>
            <a:r>
              <a:rPr lang="nl-NL" sz="3200" dirty="0" err="1"/>
              <a:t>w</a:t>
            </a:r>
            <a:r>
              <a:rPr lang="nl-NL" sz="3200" dirty="0" err="1" smtClean="0"/>
              <a:t>ith</a:t>
            </a:r>
            <a:r>
              <a:rPr lang="nl-NL" sz="3200" dirty="0" smtClean="0"/>
              <a:t> the </a:t>
            </a:r>
            <a:r>
              <a:rPr lang="nl-NL" sz="3200" dirty="0" err="1" smtClean="0"/>
              <a:t>density</a:t>
            </a:r>
            <a:r>
              <a:rPr lang="nl-NL" sz="3200" dirty="0" smtClean="0"/>
              <a:t> of water,</a:t>
            </a:r>
          </a:p>
          <a:p>
            <a:r>
              <a:rPr lang="nl-NL" sz="3200" dirty="0"/>
              <a:t>displaced over a </a:t>
            </a:r>
            <a:r>
              <a:rPr lang="nl-NL" sz="3200" dirty="0" smtClean="0"/>
              <a:t>nanometer</a:t>
            </a:r>
          </a:p>
          <a:p>
            <a:r>
              <a:rPr lang="nl-NL" sz="3200" dirty="0" smtClean="0"/>
              <a:t>	M</a:t>
            </a:r>
            <a:r>
              <a:rPr lang="nl-NL" sz="3200" baseline="30000" dirty="0" smtClean="0"/>
              <a:t>2</a:t>
            </a:r>
            <a:r>
              <a:rPr lang="nl-NL" sz="3200" dirty="0" smtClean="0"/>
              <a:t>G</a:t>
            </a:r>
            <a:r>
              <a:rPr lang="nl-NL" sz="3200" dirty="0"/>
              <a:t>/a </a:t>
            </a:r>
            <a:r>
              <a:rPr lang="nl-NL" sz="3200" dirty="0" smtClean="0"/>
              <a:t>* 2</a:t>
            </a:r>
            <a:r>
              <a:rPr lang="nl-NL" sz="3200" dirty="0" smtClean="0">
                <a:latin typeface="Symbol" charset="2"/>
                <a:cs typeface="Symbol" charset="2"/>
              </a:rPr>
              <a:t>l</a:t>
            </a:r>
            <a:r>
              <a:rPr lang="nl-NL" sz="3200" baseline="30000" dirty="0" smtClean="0"/>
              <a:t>2</a:t>
            </a:r>
            <a:r>
              <a:rPr lang="nl-NL" sz="3200" dirty="0"/>
              <a:t> </a:t>
            </a:r>
            <a:r>
              <a:rPr lang="nl-NL" sz="3200" dirty="0" smtClean="0"/>
              <a:t>  </a:t>
            </a:r>
          </a:p>
          <a:p>
            <a:r>
              <a:rPr lang="nl-NL" sz="3200" dirty="0" smtClean="0"/>
              <a:t>  ≈  a </a:t>
            </a:r>
            <a:r>
              <a:rPr lang="nl-NL" sz="3200" dirty="0" err="1" smtClean="0"/>
              <a:t>million</a:t>
            </a:r>
            <a:r>
              <a:rPr lang="nl-NL" sz="3200" dirty="0" smtClean="0"/>
              <a:t> </a:t>
            </a:r>
            <a:r>
              <a:rPr lang="nl-NL" sz="3200" dirty="0" err="1" smtClean="0"/>
              <a:t>times</a:t>
            </a:r>
            <a:r>
              <a:rPr lang="nl-NL" sz="3200" dirty="0" smtClean="0"/>
              <a:t> smaller</a:t>
            </a:r>
          </a:p>
          <a:p>
            <a:r>
              <a:rPr lang="nl-NL" sz="3200" dirty="0" err="1" smtClean="0"/>
              <a:t>it</a:t>
            </a:r>
            <a:r>
              <a:rPr lang="nl-NL" sz="3200" dirty="0" smtClean="0"/>
              <a:t> </a:t>
            </a:r>
            <a:r>
              <a:rPr lang="nl-NL" sz="3200" dirty="0" err="1" smtClean="0"/>
              <a:t>would</a:t>
            </a:r>
            <a:r>
              <a:rPr lang="nl-NL" sz="3200" dirty="0" smtClean="0"/>
              <a:t> </a:t>
            </a:r>
            <a:r>
              <a:rPr lang="nl-NL" sz="3200" dirty="0" err="1" smtClean="0"/>
              <a:t>collapse</a:t>
            </a:r>
            <a:r>
              <a:rPr lang="nl-NL" sz="3200" dirty="0" smtClean="0"/>
              <a:t> in a few </a:t>
            </a:r>
          </a:p>
          <a:p>
            <a:r>
              <a:rPr lang="nl-NL" sz="3200" dirty="0"/>
              <a:t>	</a:t>
            </a:r>
            <a:r>
              <a:rPr lang="nl-NL" sz="3200" dirty="0" err="1" smtClean="0"/>
              <a:t>million</a:t>
            </a:r>
            <a:r>
              <a:rPr lang="nl-NL" sz="3200" dirty="0" smtClean="0"/>
              <a:t> </a:t>
            </a:r>
            <a:r>
              <a:rPr lang="nl-NL" sz="3200" dirty="0" err="1" smtClean="0"/>
              <a:t>seconds</a:t>
            </a:r>
            <a:endParaRPr lang="nl-NL" sz="3200" dirty="0" smtClean="0"/>
          </a:p>
          <a:p>
            <a:endParaRPr lang="nl-NL" dirty="0"/>
          </a:p>
        </p:txBody>
      </p:sp>
      <p:pic>
        <p:nvPicPr>
          <p:cNvPr id="19" name="Afbeelding 18"/>
          <p:cNvPicPr>
            <a:picLocks noChangeAspect="1"/>
          </p:cNvPicPr>
          <p:nvPr/>
        </p:nvPicPr>
        <p:blipFill rotWithShape="1">
          <a:blip r:embed="rId4"/>
          <a:srcRect l="27157" t="12994" r="33042" b="71130"/>
          <a:stretch/>
        </p:blipFill>
        <p:spPr>
          <a:xfrm>
            <a:off x="6300192" y="3284984"/>
            <a:ext cx="2636730" cy="1408186"/>
          </a:xfrm>
          <a:prstGeom prst="rect">
            <a:avLst/>
          </a:prstGeom>
        </p:spPr>
      </p:pic>
      <p:pic>
        <p:nvPicPr>
          <p:cNvPr id="20" name="Afbeelding 19"/>
          <p:cNvPicPr>
            <a:picLocks noChangeAspect="1"/>
          </p:cNvPicPr>
          <p:nvPr/>
        </p:nvPicPr>
        <p:blipFill rotWithShape="1">
          <a:blip r:embed="rId4"/>
          <a:srcRect l="14237" t="50349" r="16371" b="17897"/>
          <a:stretch/>
        </p:blipFill>
        <p:spPr>
          <a:xfrm>
            <a:off x="6084168" y="4869160"/>
            <a:ext cx="3069065" cy="1880267"/>
          </a:xfrm>
          <a:prstGeom prst="rect">
            <a:avLst/>
          </a:prstGeom>
        </p:spPr>
      </p:pic>
    </p:spTree>
    <p:extLst>
      <p:ext uri="{BB962C8B-B14F-4D97-AF65-F5344CB8AC3E}">
        <p14:creationId xmlns:p14="http://schemas.microsoft.com/office/powerpoint/2010/main" val="1791366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Where</a:t>
            </a:r>
            <a:r>
              <a:rPr lang="nl-NL" dirty="0" smtClean="0"/>
              <a:t> </a:t>
            </a:r>
            <a:r>
              <a:rPr lang="nl-NL" dirty="0" smtClean="0"/>
              <a:t>does </a:t>
            </a:r>
            <a:r>
              <a:rPr lang="nl-NL" dirty="0" err="1" smtClean="0"/>
              <a:t>this</a:t>
            </a:r>
            <a:r>
              <a:rPr lang="nl-NL" dirty="0" smtClean="0"/>
              <a:t> energy </a:t>
            </a:r>
            <a:r>
              <a:rPr lang="nl-NL" dirty="0" err="1" smtClean="0"/>
              <a:t>come</a:t>
            </a:r>
            <a:r>
              <a:rPr lang="nl-NL" dirty="0" smtClean="0"/>
              <a:t> </a:t>
            </a:r>
            <a:r>
              <a:rPr lang="nl-NL" dirty="0" err="1" smtClean="0"/>
              <a:t>from</a:t>
            </a:r>
            <a:r>
              <a:rPr lang="nl-NL" dirty="0" smtClean="0"/>
              <a:t>?</a:t>
            </a:r>
            <a:br>
              <a:rPr lang="nl-NL" dirty="0" smtClean="0"/>
            </a:br>
            <a:r>
              <a:rPr lang="nl-NL" dirty="0" err="1" smtClean="0"/>
              <a:t>Wh</a:t>
            </a:r>
            <a:r>
              <a:rPr lang="nl-NL" dirty="0" err="1" smtClean="0"/>
              <a:t>y</a:t>
            </a:r>
            <a:r>
              <a:rPr lang="nl-NL" dirty="0" smtClean="0"/>
              <a:t> </a:t>
            </a:r>
            <a:r>
              <a:rPr lang="nl-NL" dirty="0" err="1" smtClean="0"/>
              <a:t>this</a:t>
            </a:r>
            <a:r>
              <a:rPr lang="nl-NL" dirty="0" smtClean="0"/>
              <a:t> </a:t>
            </a:r>
            <a:r>
              <a:rPr lang="nl-NL" dirty="0" err="1" smtClean="0"/>
              <a:t>integral</a:t>
            </a:r>
            <a:r>
              <a:rPr lang="nl-NL" dirty="0" smtClean="0"/>
              <a:t>?</a:t>
            </a:r>
            <a:endParaRPr lang="nl-NL" dirty="0"/>
          </a:p>
        </p:txBody>
      </p:sp>
      <p:sp>
        <p:nvSpPr>
          <p:cNvPr id="3" name="Tijdelijke aanduiding voor inhoud 2"/>
          <p:cNvSpPr>
            <a:spLocks noGrp="1"/>
          </p:cNvSpPr>
          <p:nvPr>
            <p:ph idx="1"/>
          </p:nvPr>
        </p:nvSpPr>
        <p:spPr/>
        <p:txBody>
          <a:bodyPr/>
          <a:lstStyle/>
          <a:p>
            <a:endParaRPr lang="nl-NL" dirty="0" smtClean="0"/>
          </a:p>
          <a:p>
            <a:r>
              <a:rPr lang="nl-NL" dirty="0" err="1" smtClean="0"/>
              <a:t>Clock</a:t>
            </a:r>
            <a:r>
              <a:rPr lang="nl-NL" dirty="0" smtClean="0"/>
              <a:t> </a:t>
            </a:r>
          </a:p>
          <a:p>
            <a:r>
              <a:rPr lang="nl-NL" dirty="0" err="1"/>
              <a:t>G</a:t>
            </a:r>
            <a:r>
              <a:rPr lang="nl-NL" dirty="0" err="1" smtClean="0"/>
              <a:t>ravitational</a:t>
            </a:r>
            <a:r>
              <a:rPr lang="nl-NL" dirty="0" smtClean="0"/>
              <a:t> </a:t>
            </a:r>
            <a:r>
              <a:rPr lang="nl-NL" dirty="0" err="1" smtClean="0"/>
              <a:t>potential</a:t>
            </a:r>
            <a:endParaRPr lang="nl-NL" dirty="0" smtClean="0"/>
          </a:p>
          <a:p>
            <a:r>
              <a:rPr lang="nl-NL" dirty="0" err="1" smtClean="0"/>
              <a:t>Shapiro</a:t>
            </a:r>
            <a:r>
              <a:rPr lang="nl-NL" dirty="0" smtClean="0"/>
              <a:t> delay</a:t>
            </a:r>
          </a:p>
          <a:p>
            <a:r>
              <a:rPr lang="nl-NL" dirty="0" smtClean="0"/>
              <a:t>Time </a:t>
            </a:r>
            <a:r>
              <a:rPr lang="nl-NL" dirty="0" err="1" smtClean="0"/>
              <a:t>evolution</a:t>
            </a:r>
            <a:r>
              <a:rPr lang="nl-NL" dirty="0" smtClean="0"/>
              <a:t>  </a:t>
            </a:r>
          </a:p>
          <a:p>
            <a:endParaRPr lang="nl-NL" dirty="0"/>
          </a:p>
        </p:txBody>
      </p:sp>
      <p:pic>
        <p:nvPicPr>
          <p:cNvPr id="4" name="Afbeelding 3"/>
          <p:cNvPicPr>
            <a:picLocks noChangeAspect="1"/>
          </p:cNvPicPr>
          <p:nvPr/>
        </p:nvPicPr>
        <p:blipFill rotWithShape="1">
          <a:blip r:embed="rId2"/>
          <a:srcRect t="13504"/>
          <a:stretch/>
        </p:blipFill>
        <p:spPr>
          <a:xfrm>
            <a:off x="1920056" y="4600583"/>
            <a:ext cx="6756400" cy="988657"/>
          </a:xfrm>
          <a:prstGeom prst="rect">
            <a:avLst/>
          </a:prstGeom>
        </p:spPr>
      </p:pic>
    </p:spTree>
    <p:extLst>
      <p:ext uri="{BB962C8B-B14F-4D97-AF65-F5344CB8AC3E}">
        <p14:creationId xmlns:p14="http://schemas.microsoft.com/office/powerpoint/2010/main" val="10975733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chte verbindingslijn 8"/>
          <p:cNvCxnSpPr/>
          <p:nvPr/>
        </p:nvCxnSpPr>
        <p:spPr>
          <a:xfrm flipV="1">
            <a:off x="1622892" y="933348"/>
            <a:ext cx="0" cy="364612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Afbeelding 13"/>
          <p:cNvPicPr>
            <a:picLocks noChangeAspect="1"/>
          </p:cNvPicPr>
          <p:nvPr/>
        </p:nvPicPr>
        <p:blipFill rotWithShape="1">
          <a:blip r:embed="rId3"/>
          <a:srcRect l="12897" t="38234" r="55524" b="20205"/>
          <a:stretch/>
        </p:blipFill>
        <p:spPr>
          <a:xfrm rot="16200000">
            <a:off x="1141598" y="4594870"/>
            <a:ext cx="1338392" cy="1299314"/>
          </a:xfrm>
          <a:prstGeom prst="rect">
            <a:avLst/>
          </a:prstGeom>
        </p:spPr>
      </p:pic>
      <p:pic>
        <p:nvPicPr>
          <p:cNvPr id="16" name="Afbeelding 15"/>
          <p:cNvPicPr>
            <a:picLocks noChangeAspect="1"/>
          </p:cNvPicPr>
          <p:nvPr/>
        </p:nvPicPr>
        <p:blipFill rotWithShape="1">
          <a:blip r:embed="rId3"/>
          <a:srcRect l="17749" t="2099" r="16240" b="64428"/>
          <a:stretch/>
        </p:blipFill>
        <p:spPr>
          <a:xfrm>
            <a:off x="10122230" y="653611"/>
            <a:ext cx="3232955" cy="1209211"/>
          </a:xfrm>
          <a:prstGeom prst="rect">
            <a:avLst/>
          </a:prstGeom>
        </p:spPr>
      </p:pic>
      <p:cxnSp>
        <p:nvCxnSpPr>
          <p:cNvPr id="19" name="Rechte verbindingslijn 18"/>
          <p:cNvCxnSpPr/>
          <p:nvPr/>
        </p:nvCxnSpPr>
        <p:spPr>
          <a:xfrm flipV="1">
            <a:off x="4443768" y="924702"/>
            <a:ext cx="0" cy="364612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Afbeelding 19"/>
          <p:cNvPicPr>
            <a:picLocks noChangeAspect="1"/>
          </p:cNvPicPr>
          <p:nvPr/>
        </p:nvPicPr>
        <p:blipFill rotWithShape="1">
          <a:blip r:embed="rId3"/>
          <a:srcRect l="12693" t="38234" r="55524" b="19747"/>
          <a:stretch/>
        </p:blipFill>
        <p:spPr>
          <a:xfrm rot="16200000">
            <a:off x="3965298" y="4583400"/>
            <a:ext cx="1347038" cy="1313608"/>
          </a:xfrm>
          <a:prstGeom prst="rect">
            <a:avLst/>
          </a:prstGeom>
        </p:spPr>
      </p:pic>
      <p:cxnSp>
        <p:nvCxnSpPr>
          <p:cNvPr id="24" name="Rechte verbindingslijn 23"/>
          <p:cNvCxnSpPr/>
          <p:nvPr/>
        </p:nvCxnSpPr>
        <p:spPr>
          <a:xfrm flipV="1">
            <a:off x="7587026" y="919023"/>
            <a:ext cx="0" cy="364612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5" name="Afbeelding 24"/>
          <p:cNvPicPr>
            <a:picLocks noChangeAspect="1"/>
          </p:cNvPicPr>
          <p:nvPr/>
        </p:nvPicPr>
        <p:blipFill rotWithShape="1">
          <a:blip r:embed="rId3"/>
          <a:srcRect l="12559" t="38234" r="55524" b="20571"/>
          <a:stretch/>
        </p:blipFill>
        <p:spPr>
          <a:xfrm rot="16200000">
            <a:off x="7092847" y="4593427"/>
            <a:ext cx="1352717" cy="1287872"/>
          </a:xfrm>
          <a:prstGeom prst="rect">
            <a:avLst/>
          </a:prstGeom>
        </p:spPr>
      </p:pic>
      <p:sp>
        <p:nvSpPr>
          <p:cNvPr id="30" name="Rechthoek 29"/>
          <p:cNvSpPr/>
          <p:nvPr/>
        </p:nvSpPr>
        <p:spPr>
          <a:xfrm>
            <a:off x="4129453" y="873304"/>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2" name="Rechthoek 31"/>
          <p:cNvSpPr/>
          <p:nvPr/>
        </p:nvSpPr>
        <p:spPr>
          <a:xfrm>
            <a:off x="1317733" y="866103"/>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3" name="Rechthoek 32"/>
          <p:cNvSpPr/>
          <p:nvPr/>
        </p:nvSpPr>
        <p:spPr>
          <a:xfrm>
            <a:off x="7272601" y="84328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4" name="Rechthoek 33"/>
          <p:cNvSpPr/>
          <p:nvPr/>
        </p:nvSpPr>
        <p:spPr>
          <a:xfrm>
            <a:off x="4129453" y="3790734"/>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5" name="Rechthoek 34"/>
          <p:cNvSpPr/>
          <p:nvPr/>
        </p:nvSpPr>
        <p:spPr>
          <a:xfrm>
            <a:off x="1317733" y="3783533"/>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6" name="Rechthoek 35"/>
          <p:cNvSpPr/>
          <p:nvPr/>
        </p:nvSpPr>
        <p:spPr>
          <a:xfrm>
            <a:off x="7272601" y="376071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7" name="Tekstvak 36"/>
          <p:cNvSpPr txBox="1"/>
          <p:nvPr/>
        </p:nvSpPr>
        <p:spPr>
          <a:xfrm>
            <a:off x="502672" y="653611"/>
            <a:ext cx="365229" cy="369332"/>
          </a:xfrm>
          <a:prstGeom prst="rect">
            <a:avLst/>
          </a:prstGeom>
          <a:noFill/>
        </p:spPr>
        <p:txBody>
          <a:bodyPr wrap="none" rtlCol="0">
            <a:spAutoFit/>
          </a:bodyPr>
          <a:lstStyle/>
          <a:p>
            <a:pPr defTabSz="457200"/>
            <a:r>
              <a:rPr lang="nl-NL" dirty="0" smtClean="0">
                <a:solidFill>
                  <a:prstClr val="black"/>
                </a:solidFill>
                <a:latin typeface="Calibri"/>
              </a:rPr>
              <a:t>a)</a:t>
            </a:r>
            <a:endParaRPr lang="nl-NL" dirty="0">
              <a:solidFill>
                <a:prstClr val="black"/>
              </a:solidFill>
              <a:latin typeface="Calibri"/>
            </a:endParaRPr>
          </a:p>
        </p:txBody>
      </p:sp>
      <p:sp>
        <p:nvSpPr>
          <p:cNvPr id="38" name="Tekstvak 37"/>
          <p:cNvSpPr txBox="1"/>
          <p:nvPr/>
        </p:nvSpPr>
        <p:spPr>
          <a:xfrm>
            <a:off x="3606074" y="653611"/>
            <a:ext cx="375937" cy="369332"/>
          </a:xfrm>
          <a:prstGeom prst="rect">
            <a:avLst/>
          </a:prstGeom>
          <a:noFill/>
        </p:spPr>
        <p:txBody>
          <a:bodyPr wrap="none" rtlCol="0">
            <a:spAutoFit/>
          </a:bodyPr>
          <a:lstStyle/>
          <a:p>
            <a:pPr defTabSz="457200"/>
            <a:r>
              <a:rPr lang="nl-NL" dirty="0">
                <a:solidFill>
                  <a:prstClr val="black"/>
                </a:solidFill>
                <a:latin typeface="Calibri"/>
              </a:rPr>
              <a:t>b</a:t>
            </a:r>
            <a:r>
              <a:rPr lang="nl-NL" dirty="0" smtClean="0">
                <a:solidFill>
                  <a:prstClr val="black"/>
                </a:solidFill>
                <a:latin typeface="Calibri"/>
              </a:rPr>
              <a:t>)</a:t>
            </a:r>
            <a:endParaRPr lang="nl-NL" dirty="0">
              <a:solidFill>
                <a:prstClr val="black"/>
              </a:solidFill>
              <a:latin typeface="Calibri"/>
            </a:endParaRPr>
          </a:p>
        </p:txBody>
      </p:sp>
      <p:sp>
        <p:nvSpPr>
          <p:cNvPr id="39" name="Tekstvak 38"/>
          <p:cNvSpPr txBox="1"/>
          <p:nvPr/>
        </p:nvSpPr>
        <p:spPr>
          <a:xfrm>
            <a:off x="6732526" y="627803"/>
            <a:ext cx="352267" cy="369332"/>
          </a:xfrm>
          <a:prstGeom prst="rect">
            <a:avLst/>
          </a:prstGeom>
          <a:noFill/>
        </p:spPr>
        <p:txBody>
          <a:bodyPr wrap="none" rtlCol="0">
            <a:spAutoFit/>
          </a:bodyPr>
          <a:lstStyle/>
          <a:p>
            <a:pPr defTabSz="457200"/>
            <a:r>
              <a:rPr lang="nl-NL" dirty="0">
                <a:solidFill>
                  <a:prstClr val="black"/>
                </a:solidFill>
                <a:latin typeface="Calibri"/>
              </a:rPr>
              <a:t>c</a:t>
            </a:r>
            <a:r>
              <a:rPr lang="nl-NL" dirty="0" smtClean="0">
                <a:solidFill>
                  <a:prstClr val="black"/>
                </a:solidFill>
                <a:latin typeface="Calibri"/>
              </a:rPr>
              <a:t>)</a:t>
            </a:r>
            <a:endParaRPr lang="nl-NL" dirty="0">
              <a:solidFill>
                <a:prstClr val="black"/>
              </a:solidFill>
              <a:latin typeface="Calibri"/>
            </a:endParaRPr>
          </a:p>
        </p:txBody>
      </p:sp>
      <p:sp>
        <p:nvSpPr>
          <p:cNvPr id="46" name="Tekstvak 45"/>
          <p:cNvSpPr txBox="1"/>
          <p:nvPr/>
        </p:nvSpPr>
        <p:spPr>
          <a:xfrm>
            <a:off x="2256693" y="4910979"/>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47" name="Tekstvak 46"/>
          <p:cNvSpPr txBox="1"/>
          <p:nvPr/>
        </p:nvSpPr>
        <p:spPr>
          <a:xfrm>
            <a:off x="1184311" y="5817475"/>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48" name="Tekstvak 47"/>
          <p:cNvSpPr txBox="1"/>
          <p:nvPr/>
        </p:nvSpPr>
        <p:spPr>
          <a:xfrm>
            <a:off x="5086873" y="4916233"/>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49" name="Tekstvak 48"/>
          <p:cNvSpPr txBox="1"/>
          <p:nvPr/>
        </p:nvSpPr>
        <p:spPr>
          <a:xfrm>
            <a:off x="4014491" y="5822729"/>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50" name="Tekstvak 49"/>
          <p:cNvSpPr txBox="1"/>
          <p:nvPr/>
        </p:nvSpPr>
        <p:spPr>
          <a:xfrm>
            <a:off x="8206673" y="4910979"/>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51" name="Tekstvak 50"/>
          <p:cNvSpPr txBox="1"/>
          <p:nvPr/>
        </p:nvSpPr>
        <p:spPr>
          <a:xfrm>
            <a:off x="7134291" y="5817475"/>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52" name="Tekstvak 51"/>
          <p:cNvSpPr txBox="1"/>
          <p:nvPr/>
        </p:nvSpPr>
        <p:spPr>
          <a:xfrm>
            <a:off x="4995872" y="1539656"/>
            <a:ext cx="899029" cy="646331"/>
          </a:xfrm>
          <a:prstGeom prst="rect">
            <a:avLst/>
          </a:prstGeom>
          <a:noFill/>
        </p:spPr>
        <p:txBody>
          <a:bodyPr wrap="none" rtlCol="0">
            <a:spAutoFit/>
          </a:bodyPr>
          <a:lstStyle/>
          <a:p>
            <a:pPr algn="ctr" defTabSz="457200"/>
            <a:r>
              <a:rPr lang="nl-NL" dirty="0" err="1" smtClean="0">
                <a:solidFill>
                  <a:prstClr val="black"/>
                </a:solidFill>
                <a:latin typeface="Calibri"/>
              </a:rPr>
              <a:t>Shapiro</a:t>
            </a:r>
            <a:endParaRPr lang="nl-NL" dirty="0" smtClean="0">
              <a:solidFill>
                <a:prstClr val="black"/>
              </a:solidFill>
              <a:latin typeface="Calibri"/>
            </a:endParaRPr>
          </a:p>
          <a:p>
            <a:pPr algn="ctr" defTabSz="457200"/>
            <a:r>
              <a:rPr lang="nl-NL" dirty="0" smtClean="0">
                <a:solidFill>
                  <a:prstClr val="black"/>
                </a:solidFill>
                <a:latin typeface="Calibri"/>
              </a:rPr>
              <a:t>delay</a:t>
            </a:r>
            <a:endParaRPr lang="nl-NL" dirty="0">
              <a:solidFill>
                <a:prstClr val="black"/>
              </a:solidFill>
              <a:latin typeface="Calibri"/>
            </a:endParaRPr>
          </a:p>
        </p:txBody>
      </p:sp>
      <p:sp>
        <p:nvSpPr>
          <p:cNvPr id="40" name="Ovaal 39"/>
          <p:cNvSpPr/>
          <p:nvPr/>
        </p:nvSpPr>
        <p:spPr>
          <a:xfrm>
            <a:off x="3718277" y="1640805"/>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42" name="Ovaal 41"/>
          <p:cNvSpPr/>
          <p:nvPr/>
        </p:nvSpPr>
        <p:spPr>
          <a:xfrm>
            <a:off x="6861425" y="1541983"/>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44" name="Rechte verbindingslijn 43"/>
          <p:cNvCxnSpPr/>
          <p:nvPr/>
        </p:nvCxnSpPr>
        <p:spPr>
          <a:xfrm flipV="1">
            <a:off x="2061474" y="919024"/>
            <a:ext cx="0" cy="2864509"/>
          </a:xfrm>
          <a:prstGeom prst="line">
            <a:avLst/>
          </a:prstGeom>
          <a:ln w="63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4" name="Tekstvak 53"/>
          <p:cNvSpPr txBox="1"/>
          <p:nvPr/>
        </p:nvSpPr>
        <p:spPr>
          <a:xfrm>
            <a:off x="2087597" y="2015221"/>
            <a:ext cx="338191" cy="369332"/>
          </a:xfrm>
          <a:prstGeom prst="rect">
            <a:avLst/>
          </a:prstGeom>
          <a:noFill/>
        </p:spPr>
        <p:txBody>
          <a:bodyPr wrap="none" rtlCol="0">
            <a:spAutoFit/>
          </a:bodyPr>
          <a:lstStyle/>
          <a:p>
            <a:pPr algn="ctr" defTabSz="457200"/>
            <a:r>
              <a:rPr lang="nl-NL" i="1" dirty="0" smtClean="0">
                <a:solidFill>
                  <a:prstClr val="black"/>
                </a:solidFill>
                <a:latin typeface="Calibri"/>
              </a:rPr>
              <a:t>L</a:t>
            </a:r>
            <a:endParaRPr lang="nl-NL" i="1" dirty="0">
              <a:solidFill>
                <a:prstClr val="black"/>
              </a:solidFill>
              <a:latin typeface="Calibri"/>
            </a:endParaRPr>
          </a:p>
        </p:txBody>
      </p:sp>
      <p:sp>
        <p:nvSpPr>
          <p:cNvPr id="55" name="Ovaal 54"/>
          <p:cNvSpPr/>
          <p:nvPr/>
        </p:nvSpPr>
        <p:spPr>
          <a:xfrm>
            <a:off x="6727631" y="1420259"/>
            <a:ext cx="1685511" cy="1685314"/>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57" name="Rechte verbindingslijn 56"/>
          <p:cNvCxnSpPr/>
          <p:nvPr/>
        </p:nvCxnSpPr>
        <p:spPr>
          <a:xfrm flipH="1">
            <a:off x="7581620" y="1749580"/>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8" name="Rechte verbindingslijn 57"/>
          <p:cNvCxnSpPr/>
          <p:nvPr/>
        </p:nvCxnSpPr>
        <p:spPr>
          <a:xfrm flipH="1">
            <a:off x="7587026" y="1862822"/>
            <a:ext cx="725382" cy="418040"/>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0" name="Tekstvak 59"/>
          <p:cNvSpPr txBox="1"/>
          <p:nvPr/>
        </p:nvSpPr>
        <p:spPr>
          <a:xfrm>
            <a:off x="7552219" y="1749580"/>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61" name="Tekstvak 60"/>
          <p:cNvSpPr txBox="1"/>
          <p:nvPr/>
        </p:nvSpPr>
        <p:spPr>
          <a:xfrm>
            <a:off x="7858124" y="1971765"/>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sp>
        <p:nvSpPr>
          <p:cNvPr id="2" name="Tekstvak 1"/>
          <p:cNvSpPr txBox="1"/>
          <p:nvPr/>
        </p:nvSpPr>
        <p:spPr>
          <a:xfrm>
            <a:off x="539552" y="-25643"/>
            <a:ext cx="1365879" cy="646331"/>
          </a:xfrm>
          <a:prstGeom prst="rect">
            <a:avLst/>
          </a:prstGeom>
          <a:noFill/>
        </p:spPr>
        <p:txBody>
          <a:bodyPr wrap="none" rtlCol="0">
            <a:spAutoFit/>
          </a:bodyPr>
          <a:lstStyle/>
          <a:p>
            <a:r>
              <a:rPr lang="nl-NL" sz="3600" dirty="0" err="1" smtClean="0"/>
              <a:t>Clocks</a:t>
            </a:r>
            <a:endParaRPr lang="nl-NL" sz="3600" dirty="0"/>
          </a:p>
        </p:txBody>
      </p:sp>
    </p:spTree>
    <p:extLst>
      <p:ext uri="{BB962C8B-B14F-4D97-AF65-F5344CB8AC3E}">
        <p14:creationId xmlns:p14="http://schemas.microsoft.com/office/powerpoint/2010/main" val="42430623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Shapiro</a:t>
            </a:r>
            <a:r>
              <a:rPr lang="nl-NL" dirty="0" smtClean="0"/>
              <a:t> delay</a:t>
            </a:r>
            <a:endParaRPr lang="nl-NL" dirty="0"/>
          </a:p>
        </p:txBody>
      </p:sp>
      <p:pic>
        <p:nvPicPr>
          <p:cNvPr id="4" name="Tijdelijke aanduiding voor inhoud 3"/>
          <p:cNvPicPr>
            <a:picLocks noGrp="1" noChangeAspect="1"/>
          </p:cNvPicPr>
          <p:nvPr>
            <p:ph idx="1"/>
          </p:nvPr>
        </p:nvPicPr>
        <p:blipFill rotWithShape="1">
          <a:blip r:embed="rId2"/>
          <a:srcRect t="3581" r="40416" b="3581"/>
          <a:stretch/>
        </p:blipFill>
        <p:spPr>
          <a:xfrm>
            <a:off x="457200" y="1600200"/>
            <a:ext cx="4903537" cy="4525963"/>
          </a:xfrm>
        </p:spPr>
      </p:pic>
      <p:pic>
        <p:nvPicPr>
          <p:cNvPr id="5" name="Afbeelding 4"/>
          <p:cNvPicPr>
            <a:picLocks noChangeAspect="1"/>
          </p:cNvPicPr>
          <p:nvPr/>
        </p:nvPicPr>
        <p:blipFill>
          <a:blip r:embed="rId3"/>
          <a:stretch>
            <a:fillRect/>
          </a:stretch>
        </p:blipFill>
        <p:spPr>
          <a:xfrm>
            <a:off x="6588224" y="0"/>
            <a:ext cx="2239142" cy="6858000"/>
          </a:xfrm>
          <a:prstGeom prst="rect">
            <a:avLst/>
          </a:prstGeom>
        </p:spPr>
      </p:pic>
      <p:sp>
        <p:nvSpPr>
          <p:cNvPr id="6" name="Tekstvak 5"/>
          <p:cNvSpPr txBox="1"/>
          <p:nvPr/>
        </p:nvSpPr>
        <p:spPr>
          <a:xfrm>
            <a:off x="3059832" y="6482020"/>
            <a:ext cx="3094191" cy="369332"/>
          </a:xfrm>
          <a:prstGeom prst="rect">
            <a:avLst/>
          </a:prstGeom>
          <a:noFill/>
        </p:spPr>
        <p:txBody>
          <a:bodyPr wrap="none" rtlCol="0">
            <a:spAutoFit/>
          </a:bodyPr>
          <a:lstStyle/>
          <a:p>
            <a:r>
              <a:rPr lang="nl-NL" dirty="0" err="1" smtClean="0"/>
              <a:t>From</a:t>
            </a:r>
            <a:r>
              <a:rPr lang="nl-NL" dirty="0" smtClean="0"/>
              <a:t>: </a:t>
            </a:r>
            <a:r>
              <a:rPr lang="nl-NL" dirty="0" err="1" smtClean="0"/>
              <a:t>Epstein</a:t>
            </a:r>
            <a:r>
              <a:rPr lang="nl-NL" dirty="0" smtClean="0"/>
              <a:t> </a:t>
            </a:r>
            <a:r>
              <a:rPr lang="nl-NL" dirty="0" err="1" smtClean="0"/>
              <a:t>explains</a:t>
            </a:r>
            <a:r>
              <a:rPr lang="nl-NL" dirty="0" smtClean="0"/>
              <a:t> Einstein</a:t>
            </a:r>
            <a:endParaRPr lang="nl-NL" dirty="0"/>
          </a:p>
        </p:txBody>
      </p:sp>
    </p:spTree>
    <p:extLst>
      <p:ext uri="{BB962C8B-B14F-4D97-AF65-F5344CB8AC3E}">
        <p14:creationId xmlns:p14="http://schemas.microsoft.com/office/powerpoint/2010/main" val="28538696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err="1" smtClean="0"/>
              <a:t>Not</a:t>
            </a:r>
            <a:r>
              <a:rPr lang="nl-NL" dirty="0" smtClean="0"/>
              <a:t> the </a:t>
            </a:r>
            <a:r>
              <a:rPr lang="nl-NL" dirty="0" err="1" smtClean="0"/>
              <a:t>same</a:t>
            </a:r>
            <a:r>
              <a:rPr lang="nl-NL" dirty="0" smtClean="0"/>
              <a:t> as </a:t>
            </a:r>
            <a:r>
              <a:rPr lang="nl-NL" dirty="0" err="1" smtClean="0"/>
              <a:t>gravitational</a:t>
            </a:r>
            <a:r>
              <a:rPr lang="nl-NL" dirty="0" smtClean="0"/>
              <a:t> </a:t>
            </a:r>
            <a:r>
              <a:rPr lang="nl-NL" dirty="0" err="1" smtClean="0"/>
              <a:t>lensing</a:t>
            </a:r>
            <a:r>
              <a:rPr lang="nl-NL" dirty="0" smtClean="0"/>
              <a:t>, but </a:t>
            </a:r>
            <a:r>
              <a:rPr lang="nl-NL" dirty="0" err="1" smtClean="0"/>
              <a:t>almost</a:t>
            </a:r>
            <a:endParaRPr lang="nl-NL" dirty="0"/>
          </a:p>
        </p:txBody>
      </p:sp>
      <p:pic>
        <p:nvPicPr>
          <p:cNvPr id="4" name="Tijdelijke aanduiding voor inhoud 3"/>
          <p:cNvPicPr>
            <a:picLocks noGrp="1" noChangeAspect="1"/>
          </p:cNvPicPr>
          <p:nvPr>
            <p:ph idx="1"/>
          </p:nvPr>
        </p:nvPicPr>
        <p:blipFill rotWithShape="1">
          <a:blip r:embed="rId2"/>
          <a:srcRect l="9665" t="-590" r="-83627" b="590"/>
          <a:stretch/>
        </p:blipFill>
        <p:spPr/>
      </p:pic>
      <p:pic>
        <p:nvPicPr>
          <p:cNvPr id="5" name="Afbeelding 4"/>
          <p:cNvPicPr>
            <a:picLocks noChangeAspect="1"/>
          </p:cNvPicPr>
          <p:nvPr/>
        </p:nvPicPr>
        <p:blipFill>
          <a:blip r:embed="rId3"/>
          <a:stretch>
            <a:fillRect/>
          </a:stretch>
        </p:blipFill>
        <p:spPr>
          <a:xfrm>
            <a:off x="4716016" y="3284984"/>
            <a:ext cx="4180699" cy="3356992"/>
          </a:xfrm>
          <a:prstGeom prst="rect">
            <a:avLst/>
          </a:prstGeom>
        </p:spPr>
      </p:pic>
      <p:sp>
        <p:nvSpPr>
          <p:cNvPr id="3" name="Tekstvak 2"/>
          <p:cNvSpPr txBox="1"/>
          <p:nvPr/>
        </p:nvSpPr>
        <p:spPr>
          <a:xfrm>
            <a:off x="5580112" y="1844824"/>
            <a:ext cx="2993127" cy="954107"/>
          </a:xfrm>
          <a:prstGeom prst="rect">
            <a:avLst/>
          </a:prstGeom>
          <a:noFill/>
        </p:spPr>
        <p:txBody>
          <a:bodyPr wrap="none" rtlCol="0">
            <a:spAutoFit/>
          </a:bodyPr>
          <a:lstStyle/>
          <a:p>
            <a:r>
              <a:rPr lang="nl-NL" sz="2800" dirty="0" smtClean="0"/>
              <a:t>30 minute </a:t>
            </a:r>
            <a:r>
              <a:rPr lang="nl-NL" sz="2800" dirty="0" err="1" smtClean="0"/>
              <a:t>journey</a:t>
            </a:r>
            <a:r>
              <a:rPr lang="nl-NL" sz="2800" dirty="0" smtClean="0"/>
              <a:t>,</a:t>
            </a:r>
          </a:p>
          <a:p>
            <a:r>
              <a:rPr lang="nl-NL" sz="2800" dirty="0" smtClean="0"/>
              <a:t>200 </a:t>
            </a:r>
            <a:r>
              <a:rPr lang="nl-NL" sz="2800" dirty="0" err="1" smtClean="0"/>
              <a:t>microsec</a:t>
            </a:r>
            <a:r>
              <a:rPr lang="nl-NL" sz="2800" dirty="0" smtClean="0"/>
              <a:t> delay</a:t>
            </a:r>
            <a:endParaRPr lang="nl-NL" sz="2800" dirty="0"/>
          </a:p>
        </p:txBody>
      </p:sp>
    </p:spTree>
    <p:extLst>
      <p:ext uri="{BB962C8B-B14F-4D97-AF65-F5344CB8AC3E}">
        <p14:creationId xmlns:p14="http://schemas.microsoft.com/office/powerpoint/2010/main" val="5088480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p:cNvSpPr/>
          <p:nvPr/>
        </p:nvSpPr>
        <p:spPr>
          <a:xfrm>
            <a:off x="1939687" y="1354910"/>
            <a:ext cx="2533991" cy="2533694"/>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6" name="Rechte verbindingslijn 5"/>
          <p:cNvCxnSpPr/>
          <p:nvPr/>
        </p:nvCxnSpPr>
        <p:spPr>
          <a:xfrm>
            <a:off x="3206684" y="4495559"/>
            <a:ext cx="1877" cy="1787751"/>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8" name="Rechte verbindingslijn 7"/>
          <p:cNvCxnSpPr/>
          <p:nvPr/>
        </p:nvCxnSpPr>
        <p:spPr>
          <a:xfrm flipH="1">
            <a:off x="3208563" y="6283310"/>
            <a:ext cx="3688865" cy="0"/>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11" name="Rechte verbindingslijn 10"/>
          <p:cNvCxnSpPr/>
          <p:nvPr/>
        </p:nvCxnSpPr>
        <p:spPr>
          <a:xfrm>
            <a:off x="4489010" y="1354910"/>
            <a:ext cx="1877" cy="4941768"/>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12" name="Rechte verbindingslijn 11"/>
          <p:cNvCxnSpPr/>
          <p:nvPr/>
        </p:nvCxnSpPr>
        <p:spPr>
          <a:xfrm flipH="1">
            <a:off x="3206684" y="4508927"/>
            <a:ext cx="1284204" cy="1787751"/>
          </a:xfrm>
          <a:prstGeom prst="line">
            <a:avLst/>
          </a:prstGeom>
          <a:ln/>
        </p:spPr>
        <p:style>
          <a:lnRef idx="2">
            <a:schemeClr val="dk1"/>
          </a:lnRef>
          <a:fillRef idx="0">
            <a:schemeClr val="dk1"/>
          </a:fillRef>
          <a:effectRef idx="1">
            <a:schemeClr val="dk1"/>
          </a:effectRef>
          <a:fontRef idx="minor">
            <a:schemeClr val="tx1"/>
          </a:fontRef>
        </p:style>
      </p:cxnSp>
      <p:sp>
        <p:nvSpPr>
          <p:cNvPr id="17" name="Vrije vorm 16"/>
          <p:cNvSpPr/>
          <p:nvPr/>
        </p:nvSpPr>
        <p:spPr>
          <a:xfrm>
            <a:off x="4475901" y="4508927"/>
            <a:ext cx="2421526" cy="1606713"/>
          </a:xfrm>
          <a:custGeom>
            <a:avLst/>
            <a:gdLst>
              <a:gd name="connsiteX0" fmla="*/ 0 w 1386583"/>
              <a:gd name="connsiteY0" fmla="*/ 0 h 920015"/>
              <a:gd name="connsiteX1" fmla="*/ 427638 w 1386583"/>
              <a:gd name="connsiteY1" fmla="*/ 492403 h 920015"/>
              <a:gd name="connsiteX2" fmla="*/ 790482 w 1386583"/>
              <a:gd name="connsiteY2" fmla="*/ 712688 h 920015"/>
              <a:gd name="connsiteX3" fmla="*/ 1386583 w 1386583"/>
              <a:gd name="connsiteY3" fmla="*/ 920015 h 920015"/>
            </a:gdLst>
            <a:ahLst/>
            <a:cxnLst>
              <a:cxn ang="0">
                <a:pos x="connsiteX0" y="connsiteY0"/>
              </a:cxn>
              <a:cxn ang="0">
                <a:pos x="connsiteX1" y="connsiteY1"/>
              </a:cxn>
              <a:cxn ang="0">
                <a:pos x="connsiteX2" y="connsiteY2"/>
              </a:cxn>
              <a:cxn ang="0">
                <a:pos x="connsiteX3" y="connsiteY3"/>
              </a:cxn>
            </a:cxnLst>
            <a:rect l="l" t="t" r="r" b="b"/>
            <a:pathLst>
              <a:path w="1386583" h="920015">
                <a:moveTo>
                  <a:pt x="0" y="0"/>
                </a:moveTo>
                <a:cubicBezTo>
                  <a:pt x="147945" y="186811"/>
                  <a:pt x="295891" y="373622"/>
                  <a:pt x="427638" y="492403"/>
                </a:cubicBezTo>
                <a:cubicBezTo>
                  <a:pt x="559385" y="611184"/>
                  <a:pt x="630658" y="641419"/>
                  <a:pt x="790482" y="712688"/>
                </a:cubicBezTo>
                <a:cubicBezTo>
                  <a:pt x="950306" y="783957"/>
                  <a:pt x="1386583" y="920015"/>
                  <a:pt x="1386583" y="92001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nl-NL">
              <a:solidFill>
                <a:prstClr val="black"/>
              </a:solidFill>
              <a:latin typeface="Calibri"/>
            </a:endParaRPr>
          </a:p>
        </p:txBody>
      </p:sp>
      <p:sp>
        <p:nvSpPr>
          <p:cNvPr id="19" name="Tekstvak 18"/>
          <p:cNvSpPr txBox="1"/>
          <p:nvPr/>
        </p:nvSpPr>
        <p:spPr>
          <a:xfrm>
            <a:off x="2463652" y="4752170"/>
            <a:ext cx="1181574" cy="523220"/>
          </a:xfrm>
          <a:prstGeom prst="rect">
            <a:avLst/>
          </a:prstGeom>
          <a:noFill/>
        </p:spPr>
        <p:txBody>
          <a:bodyPr wrap="square" rtlCol="0">
            <a:spAutoFit/>
          </a:bodyPr>
          <a:lstStyle/>
          <a:p>
            <a:pPr defTabSz="457200"/>
            <a:r>
              <a:rPr lang="nl-NL" sz="2800" dirty="0" smtClean="0">
                <a:solidFill>
                  <a:prstClr val="black"/>
                </a:solidFill>
                <a:latin typeface="Symbol" charset="2"/>
                <a:cs typeface="Symbol" charset="2"/>
              </a:rPr>
              <a:t>F</a:t>
            </a:r>
            <a:r>
              <a:rPr lang="nl-NL" sz="2800" dirty="0" smtClean="0">
                <a:solidFill>
                  <a:prstClr val="black"/>
                </a:solidFill>
                <a:latin typeface="Calibri"/>
                <a:cs typeface="Symbol" charset="2"/>
              </a:rPr>
              <a:t>(r)</a:t>
            </a:r>
            <a:endParaRPr lang="nl-NL" sz="2800" dirty="0">
              <a:solidFill>
                <a:prstClr val="black"/>
              </a:solidFill>
              <a:latin typeface="Symbol" charset="2"/>
              <a:cs typeface="Symbol" charset="2"/>
            </a:endParaRPr>
          </a:p>
        </p:txBody>
      </p:sp>
      <p:sp>
        <p:nvSpPr>
          <p:cNvPr id="22" name="Ovaal 21"/>
          <p:cNvSpPr/>
          <p:nvPr/>
        </p:nvSpPr>
        <p:spPr>
          <a:xfrm>
            <a:off x="1510459" y="956052"/>
            <a:ext cx="3395428" cy="3395032"/>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21" name="Rechthoek 20"/>
          <p:cNvSpPr/>
          <p:nvPr/>
        </p:nvSpPr>
        <p:spPr>
          <a:xfrm>
            <a:off x="1103868" y="1137092"/>
            <a:ext cx="1425760" cy="31172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23" name="Rechte verbindingslijn 22"/>
          <p:cNvCxnSpPr/>
          <p:nvPr/>
        </p:nvCxnSpPr>
        <p:spPr>
          <a:xfrm>
            <a:off x="4913582" y="1349503"/>
            <a:ext cx="1877" cy="4941768"/>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24" name="Rechte verbindingslijn 23"/>
          <p:cNvCxnSpPr/>
          <p:nvPr/>
        </p:nvCxnSpPr>
        <p:spPr>
          <a:xfrm flipH="1">
            <a:off x="3206685" y="5097301"/>
            <a:ext cx="1699202" cy="1193971"/>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28" name="Rechte verbindingslijn 27"/>
          <p:cNvCxnSpPr/>
          <p:nvPr/>
        </p:nvCxnSpPr>
        <p:spPr>
          <a:xfrm flipH="1">
            <a:off x="3208563" y="4879756"/>
            <a:ext cx="1282326" cy="1416922"/>
          </a:xfrm>
          <a:prstGeom prst="line">
            <a:avLst/>
          </a:prstGeom>
          <a:ln w="28575" cmpd="sng">
            <a:prstDash val="dot"/>
          </a:ln>
        </p:spPr>
        <p:style>
          <a:lnRef idx="2">
            <a:schemeClr val="dk1"/>
          </a:lnRef>
          <a:fillRef idx="0">
            <a:schemeClr val="dk1"/>
          </a:fillRef>
          <a:effectRef idx="1">
            <a:schemeClr val="dk1"/>
          </a:effectRef>
          <a:fontRef idx="minor">
            <a:schemeClr val="tx1"/>
          </a:fontRef>
        </p:style>
      </p:cxnSp>
      <p:cxnSp>
        <p:nvCxnSpPr>
          <p:cNvPr id="31" name="Rechte verbindingslijn 30"/>
          <p:cNvCxnSpPr/>
          <p:nvPr/>
        </p:nvCxnSpPr>
        <p:spPr>
          <a:xfrm flipH="1" flipV="1">
            <a:off x="4490888" y="4879756"/>
            <a:ext cx="424572" cy="177015"/>
          </a:xfrm>
          <a:prstGeom prst="line">
            <a:avLst/>
          </a:prstGeom>
          <a:ln w="28575" cmpd="sng">
            <a:prstDash val="dot"/>
          </a:ln>
        </p:spPr>
        <p:style>
          <a:lnRef idx="2">
            <a:schemeClr val="dk1"/>
          </a:lnRef>
          <a:fillRef idx="0">
            <a:schemeClr val="dk1"/>
          </a:fillRef>
          <a:effectRef idx="1">
            <a:schemeClr val="dk1"/>
          </a:effectRef>
          <a:fontRef idx="minor">
            <a:schemeClr val="tx1"/>
          </a:fontRef>
        </p:style>
      </p:cxnSp>
      <p:sp>
        <p:nvSpPr>
          <p:cNvPr id="35" name="Tekstvak 34"/>
          <p:cNvSpPr txBox="1"/>
          <p:nvPr/>
        </p:nvSpPr>
        <p:spPr>
          <a:xfrm>
            <a:off x="4244106" y="6214203"/>
            <a:ext cx="459143" cy="523220"/>
          </a:xfrm>
          <a:prstGeom prst="rect">
            <a:avLst/>
          </a:prstGeom>
          <a:noFill/>
        </p:spPr>
        <p:txBody>
          <a:bodyPr wrap="none" rtlCol="0">
            <a:spAutoFit/>
          </a:bodyPr>
          <a:lstStyle/>
          <a:p>
            <a:pPr algn="ctr" defTabSz="457200"/>
            <a:r>
              <a:rPr lang="nl-NL" sz="2800" i="1" dirty="0">
                <a:solidFill>
                  <a:prstClr val="black"/>
                </a:solidFill>
                <a:latin typeface="Calibri"/>
              </a:rPr>
              <a:t>a</a:t>
            </a:r>
          </a:p>
        </p:txBody>
      </p:sp>
      <p:sp>
        <p:nvSpPr>
          <p:cNvPr id="25" name="Tekstvak 24"/>
          <p:cNvSpPr txBox="1"/>
          <p:nvPr/>
        </p:nvSpPr>
        <p:spPr>
          <a:xfrm>
            <a:off x="3520331" y="4752170"/>
            <a:ext cx="678935" cy="461665"/>
          </a:xfrm>
          <a:prstGeom prst="rect">
            <a:avLst/>
          </a:prstGeom>
          <a:noFill/>
        </p:spPr>
        <p:txBody>
          <a:bodyPr wrap="square" rtlCol="0">
            <a:spAutoFit/>
          </a:bodyPr>
          <a:lstStyle/>
          <a:p>
            <a:pPr defTabSz="457200"/>
            <a:r>
              <a:rPr lang="nl-NL" sz="2400" dirty="0" smtClean="0">
                <a:solidFill>
                  <a:prstClr val="black"/>
                </a:solidFill>
                <a:latin typeface="Symbol" charset="2"/>
                <a:cs typeface="Symbol" charset="2"/>
              </a:rPr>
              <a:t>F</a:t>
            </a:r>
            <a:r>
              <a:rPr lang="nl-NL" sz="2400" baseline="-25000" dirty="0" smtClean="0">
                <a:solidFill>
                  <a:prstClr val="black"/>
                </a:solidFill>
                <a:latin typeface="Calibri"/>
                <a:cs typeface="Symbol" charset="2"/>
              </a:rPr>
              <a:t>a</a:t>
            </a:r>
            <a:endParaRPr lang="nl-NL" sz="2400" baseline="-25000" dirty="0">
              <a:solidFill>
                <a:prstClr val="black"/>
              </a:solidFill>
              <a:latin typeface="Symbol" charset="2"/>
              <a:cs typeface="Symbol" charset="2"/>
            </a:endParaRPr>
          </a:p>
        </p:txBody>
      </p:sp>
      <p:sp>
        <p:nvSpPr>
          <p:cNvPr id="26" name="Tekstvak 25"/>
          <p:cNvSpPr txBox="1"/>
          <p:nvPr/>
        </p:nvSpPr>
        <p:spPr>
          <a:xfrm>
            <a:off x="3977939" y="5575383"/>
            <a:ext cx="678935" cy="461665"/>
          </a:xfrm>
          <a:prstGeom prst="rect">
            <a:avLst/>
          </a:prstGeom>
          <a:noFill/>
        </p:spPr>
        <p:txBody>
          <a:bodyPr wrap="square" rtlCol="0">
            <a:spAutoFit/>
          </a:bodyPr>
          <a:lstStyle/>
          <a:p>
            <a:pPr defTabSz="457200"/>
            <a:r>
              <a:rPr lang="nl-NL" sz="2400" dirty="0" err="1" smtClean="0">
                <a:solidFill>
                  <a:prstClr val="black"/>
                </a:solidFill>
                <a:latin typeface="Symbol" charset="2"/>
                <a:cs typeface="Symbol" charset="2"/>
              </a:rPr>
              <a:t>F</a:t>
            </a:r>
            <a:r>
              <a:rPr lang="nl-NL" sz="2400" baseline="-25000" dirty="0" err="1" smtClean="0">
                <a:solidFill>
                  <a:prstClr val="black"/>
                </a:solidFill>
                <a:latin typeface="Calibri"/>
                <a:cs typeface="Symbol" charset="2"/>
              </a:rPr>
              <a:t>b</a:t>
            </a:r>
            <a:endParaRPr lang="nl-NL" sz="2400" baseline="-25000" dirty="0">
              <a:solidFill>
                <a:prstClr val="black"/>
              </a:solidFill>
              <a:latin typeface="Symbol" charset="2"/>
              <a:cs typeface="Symbol" charset="2"/>
            </a:endParaRPr>
          </a:p>
        </p:txBody>
      </p:sp>
      <p:sp>
        <p:nvSpPr>
          <p:cNvPr id="27" name="Tekstvak 26"/>
          <p:cNvSpPr txBox="1"/>
          <p:nvPr/>
        </p:nvSpPr>
        <p:spPr>
          <a:xfrm>
            <a:off x="4660410" y="6218148"/>
            <a:ext cx="459143" cy="523220"/>
          </a:xfrm>
          <a:prstGeom prst="rect">
            <a:avLst/>
          </a:prstGeom>
          <a:noFill/>
        </p:spPr>
        <p:txBody>
          <a:bodyPr wrap="none" rtlCol="0">
            <a:spAutoFit/>
          </a:bodyPr>
          <a:lstStyle/>
          <a:p>
            <a:pPr algn="ctr" defTabSz="457200"/>
            <a:r>
              <a:rPr lang="nl-NL" sz="2800" i="1" dirty="0" smtClean="0">
                <a:solidFill>
                  <a:prstClr val="black"/>
                </a:solidFill>
                <a:latin typeface="Calibri"/>
              </a:rPr>
              <a:t>b</a:t>
            </a:r>
            <a:endParaRPr lang="nl-NL" sz="2800" i="1" dirty="0">
              <a:solidFill>
                <a:prstClr val="black"/>
              </a:solidFill>
              <a:latin typeface="Calibri"/>
            </a:endParaRPr>
          </a:p>
        </p:txBody>
      </p:sp>
      <p:sp>
        <p:nvSpPr>
          <p:cNvPr id="29" name="Tekstvak 28"/>
          <p:cNvSpPr txBox="1"/>
          <p:nvPr/>
        </p:nvSpPr>
        <p:spPr>
          <a:xfrm>
            <a:off x="6397915" y="6189397"/>
            <a:ext cx="397602" cy="523220"/>
          </a:xfrm>
          <a:prstGeom prst="rect">
            <a:avLst/>
          </a:prstGeom>
          <a:noFill/>
        </p:spPr>
        <p:txBody>
          <a:bodyPr wrap="none" rtlCol="0">
            <a:spAutoFit/>
          </a:bodyPr>
          <a:lstStyle/>
          <a:p>
            <a:pPr algn="ctr" defTabSz="457200"/>
            <a:r>
              <a:rPr lang="nl-NL" sz="2800" i="1" dirty="0" smtClean="0">
                <a:solidFill>
                  <a:prstClr val="black"/>
                </a:solidFill>
                <a:latin typeface="Calibri"/>
              </a:rPr>
              <a:t>r</a:t>
            </a:r>
            <a:endParaRPr lang="nl-NL" sz="2800" i="1" dirty="0">
              <a:solidFill>
                <a:prstClr val="black"/>
              </a:solidFill>
              <a:latin typeface="Calibri"/>
            </a:endParaRPr>
          </a:p>
        </p:txBody>
      </p:sp>
      <p:cxnSp>
        <p:nvCxnSpPr>
          <p:cNvPr id="30" name="Rechte verbindingslijn 29"/>
          <p:cNvCxnSpPr/>
          <p:nvPr/>
        </p:nvCxnSpPr>
        <p:spPr>
          <a:xfrm>
            <a:off x="3204807" y="1341542"/>
            <a:ext cx="1877" cy="4941768"/>
          </a:xfrm>
          <a:prstGeom prst="line">
            <a:avLst/>
          </a:prstGeom>
          <a:ln w="6350" cmpd="sng"/>
        </p:spPr>
        <p:style>
          <a:lnRef idx="2">
            <a:schemeClr val="dk1"/>
          </a:lnRef>
          <a:fillRef idx="0">
            <a:schemeClr val="dk1"/>
          </a:fillRef>
          <a:effectRef idx="1">
            <a:schemeClr val="dk1"/>
          </a:effectRef>
          <a:fontRef idx="minor">
            <a:schemeClr val="tx1"/>
          </a:fontRef>
        </p:style>
      </p:cxnSp>
      <p:sp>
        <p:nvSpPr>
          <p:cNvPr id="32" name="Titel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dirty="0" err="1" smtClean="0"/>
              <a:t>Starting</a:t>
            </a:r>
            <a:r>
              <a:rPr lang="nl-NL" dirty="0" smtClean="0"/>
              <a:t> out </a:t>
            </a:r>
            <a:r>
              <a:rPr lang="nl-NL" dirty="0" err="1" smtClean="0"/>
              <a:t>with</a:t>
            </a:r>
            <a:r>
              <a:rPr lang="nl-NL" dirty="0" smtClean="0"/>
              <a:t> a toy </a:t>
            </a:r>
            <a:r>
              <a:rPr lang="nl-NL" dirty="0" err="1" smtClean="0"/>
              <a:t>clock</a:t>
            </a:r>
            <a:r>
              <a:rPr lang="nl-NL" dirty="0" smtClean="0"/>
              <a:t> model</a:t>
            </a:r>
          </a:p>
          <a:p>
            <a:endParaRPr lang="nl-NL" dirty="0"/>
          </a:p>
        </p:txBody>
      </p:sp>
      <p:sp>
        <p:nvSpPr>
          <p:cNvPr id="34" name="Rechthoek 33"/>
          <p:cNvSpPr/>
          <p:nvPr/>
        </p:nvSpPr>
        <p:spPr>
          <a:xfrm rot="5400000">
            <a:off x="5583851" y="2561165"/>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44" name="Rechthoek 43"/>
          <p:cNvSpPr/>
          <p:nvPr/>
        </p:nvSpPr>
        <p:spPr>
          <a:xfrm rot="5400000">
            <a:off x="687307" y="2580607"/>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45" name="Rechte verbindingslijn 44"/>
          <p:cNvCxnSpPr/>
          <p:nvPr/>
        </p:nvCxnSpPr>
        <p:spPr>
          <a:xfrm>
            <a:off x="971600" y="2636912"/>
            <a:ext cx="4980300" cy="1321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61854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543701" y="2276872"/>
            <a:ext cx="4620587" cy="3323580"/>
          </a:xfrm>
          <a:prstGeom prst="rect">
            <a:avLst/>
          </a:prstGeom>
        </p:spPr>
      </p:pic>
      <p:pic>
        <p:nvPicPr>
          <p:cNvPr id="6" name="Afbeelding 5"/>
          <p:cNvPicPr>
            <a:picLocks noChangeAspect="1"/>
          </p:cNvPicPr>
          <p:nvPr/>
        </p:nvPicPr>
        <p:blipFill rotWithShape="1">
          <a:blip r:embed="rId3"/>
          <a:srcRect b="23579"/>
          <a:stretch/>
        </p:blipFill>
        <p:spPr>
          <a:xfrm>
            <a:off x="1619672" y="1464196"/>
            <a:ext cx="6057900" cy="786139"/>
          </a:xfrm>
          <a:prstGeom prst="rect">
            <a:avLst/>
          </a:prstGeom>
        </p:spPr>
      </p:pic>
      <p:pic>
        <p:nvPicPr>
          <p:cNvPr id="7" name="Afbeelding 6"/>
          <p:cNvPicPr>
            <a:picLocks noChangeAspect="1"/>
          </p:cNvPicPr>
          <p:nvPr/>
        </p:nvPicPr>
        <p:blipFill>
          <a:blip r:embed="rId4"/>
          <a:stretch>
            <a:fillRect/>
          </a:stretch>
        </p:blipFill>
        <p:spPr>
          <a:xfrm>
            <a:off x="271774" y="2880320"/>
            <a:ext cx="2500026" cy="2780928"/>
          </a:xfrm>
          <a:prstGeom prst="rect">
            <a:avLst/>
          </a:prstGeom>
        </p:spPr>
      </p:pic>
      <p:pic>
        <p:nvPicPr>
          <p:cNvPr id="8" name="Afbeelding 7"/>
          <p:cNvPicPr>
            <a:picLocks noChangeAspect="1"/>
          </p:cNvPicPr>
          <p:nvPr/>
        </p:nvPicPr>
        <p:blipFill>
          <a:blip r:embed="rId5"/>
          <a:stretch>
            <a:fillRect/>
          </a:stretch>
        </p:blipFill>
        <p:spPr>
          <a:xfrm>
            <a:off x="9540552" y="116632"/>
            <a:ext cx="6426200" cy="1231900"/>
          </a:xfrm>
          <a:prstGeom prst="rect">
            <a:avLst/>
          </a:prstGeom>
        </p:spPr>
      </p:pic>
      <p:sp>
        <p:nvSpPr>
          <p:cNvPr id="9" name="Titel 1"/>
          <p:cNvSpPr txBox="1">
            <a:spLocks/>
          </p:cNvSpPr>
          <p:nvPr/>
        </p:nvSpPr>
        <p:spPr>
          <a:xfrm>
            <a:off x="467544" y="125760"/>
            <a:ext cx="82296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smtClean="0"/>
              <a:t>The ‘</a:t>
            </a:r>
            <a:r>
              <a:rPr lang="nl-NL" dirty="0" err="1" smtClean="0"/>
              <a:t>clock</a:t>
            </a:r>
            <a:r>
              <a:rPr lang="nl-NL" dirty="0" smtClean="0"/>
              <a:t> </a:t>
            </a:r>
            <a:r>
              <a:rPr lang="nl-NL" dirty="0" err="1" smtClean="0"/>
              <a:t>with</a:t>
            </a:r>
            <a:r>
              <a:rPr lang="nl-NL" dirty="0" smtClean="0"/>
              <a:t> the </a:t>
            </a:r>
            <a:r>
              <a:rPr lang="nl-NL" dirty="0" err="1" smtClean="0"/>
              <a:t>mass</a:t>
            </a:r>
            <a:r>
              <a:rPr lang="nl-NL" dirty="0" smtClean="0"/>
              <a:t>’ </a:t>
            </a:r>
            <a:r>
              <a:rPr lang="nl-NL" dirty="0" err="1" smtClean="0"/>
              <a:t>deviates</a:t>
            </a:r>
            <a:r>
              <a:rPr lang="nl-NL" dirty="0" smtClean="0"/>
              <a:t> ever </a:t>
            </a:r>
            <a:r>
              <a:rPr lang="nl-NL" dirty="0" err="1" smtClean="0"/>
              <a:t>so</a:t>
            </a:r>
            <a:r>
              <a:rPr lang="nl-NL" dirty="0" smtClean="0"/>
              <a:t> </a:t>
            </a:r>
            <a:r>
              <a:rPr lang="nl-NL" dirty="0" err="1" smtClean="0"/>
              <a:t>slightly</a:t>
            </a:r>
            <a:r>
              <a:rPr lang="nl-NL" dirty="0" smtClean="0"/>
              <a:t> </a:t>
            </a:r>
            <a:r>
              <a:rPr lang="nl-NL" dirty="0" err="1" smtClean="0"/>
              <a:t>from</a:t>
            </a:r>
            <a:r>
              <a:rPr lang="nl-NL" dirty="0" smtClean="0"/>
              <a:t> the ‘</a:t>
            </a:r>
            <a:r>
              <a:rPr lang="nl-NL" dirty="0" err="1" smtClean="0"/>
              <a:t>clock</a:t>
            </a:r>
            <a:r>
              <a:rPr lang="nl-NL" dirty="0" smtClean="0"/>
              <a:t> without a </a:t>
            </a:r>
            <a:r>
              <a:rPr lang="nl-NL" dirty="0" err="1" smtClean="0"/>
              <a:t>mass</a:t>
            </a:r>
            <a:r>
              <a:rPr lang="nl-NL" dirty="0" smtClean="0"/>
              <a:t>’</a:t>
            </a:r>
            <a:endParaRPr lang="nl-NL" dirty="0"/>
          </a:p>
        </p:txBody>
      </p:sp>
      <p:pic>
        <p:nvPicPr>
          <p:cNvPr id="3" name="Afbeelding 2"/>
          <p:cNvPicPr>
            <a:picLocks noChangeAspect="1"/>
          </p:cNvPicPr>
          <p:nvPr/>
        </p:nvPicPr>
        <p:blipFill>
          <a:blip r:embed="rId6"/>
          <a:stretch>
            <a:fillRect/>
          </a:stretch>
        </p:blipFill>
        <p:spPr>
          <a:xfrm>
            <a:off x="611560" y="5763468"/>
            <a:ext cx="8089900" cy="977900"/>
          </a:xfrm>
          <a:prstGeom prst="rect">
            <a:avLst/>
          </a:prstGeom>
        </p:spPr>
      </p:pic>
      <p:sp>
        <p:nvSpPr>
          <p:cNvPr id="11" name="Tekstvak 10"/>
          <p:cNvSpPr txBox="1"/>
          <p:nvPr/>
        </p:nvSpPr>
        <p:spPr>
          <a:xfrm rot="19153154">
            <a:off x="6622558" y="4590331"/>
            <a:ext cx="2479765" cy="584776"/>
          </a:xfrm>
          <a:prstGeom prst="rect">
            <a:avLst/>
          </a:prstGeom>
          <a:noFill/>
        </p:spPr>
        <p:txBody>
          <a:bodyPr wrap="none" rtlCol="0">
            <a:spAutoFit/>
          </a:bodyPr>
          <a:lstStyle/>
          <a:p>
            <a:r>
              <a:rPr lang="nl-NL" sz="3200" dirty="0" err="1" smtClean="0"/>
              <a:t>So</a:t>
            </a:r>
            <a:r>
              <a:rPr lang="nl-NL" sz="3200" dirty="0" smtClean="0"/>
              <a:t>, </a:t>
            </a:r>
            <a:r>
              <a:rPr lang="nl-NL" sz="3200" dirty="0" err="1" smtClean="0"/>
              <a:t>why</a:t>
            </a:r>
            <a:r>
              <a:rPr lang="nl-NL" sz="3200" dirty="0" smtClean="0"/>
              <a:t> care?</a:t>
            </a:r>
            <a:endParaRPr lang="nl-NL" sz="3200" dirty="0"/>
          </a:p>
        </p:txBody>
      </p:sp>
      <p:sp>
        <p:nvSpPr>
          <p:cNvPr id="12" name="Ovaal 11"/>
          <p:cNvSpPr/>
          <p:nvPr/>
        </p:nvSpPr>
        <p:spPr>
          <a:xfrm>
            <a:off x="7092280" y="5877272"/>
            <a:ext cx="1728192" cy="720080"/>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4449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25793" y="692696"/>
            <a:ext cx="2500026" cy="2780928"/>
          </a:xfrm>
          <a:prstGeom prst="rect">
            <a:avLst/>
          </a:prstGeom>
        </p:spPr>
      </p:pic>
      <p:pic>
        <p:nvPicPr>
          <p:cNvPr id="6" name="Afbeelding 5"/>
          <p:cNvPicPr>
            <a:picLocks noChangeAspect="1"/>
          </p:cNvPicPr>
          <p:nvPr/>
        </p:nvPicPr>
        <p:blipFill>
          <a:blip r:embed="rId3"/>
          <a:stretch>
            <a:fillRect/>
          </a:stretch>
        </p:blipFill>
        <p:spPr>
          <a:xfrm>
            <a:off x="35496" y="3315609"/>
            <a:ext cx="9144000" cy="3595568"/>
          </a:xfrm>
          <a:prstGeom prst="rect">
            <a:avLst/>
          </a:prstGeom>
        </p:spPr>
      </p:pic>
      <p:pic>
        <p:nvPicPr>
          <p:cNvPr id="2" name="Afbeelding 1"/>
          <p:cNvPicPr>
            <a:picLocks noChangeAspect="1"/>
          </p:cNvPicPr>
          <p:nvPr/>
        </p:nvPicPr>
        <p:blipFill>
          <a:blip r:embed="rId4"/>
          <a:stretch>
            <a:fillRect/>
          </a:stretch>
        </p:blipFill>
        <p:spPr>
          <a:xfrm>
            <a:off x="1979712" y="1006521"/>
            <a:ext cx="6756400" cy="1143000"/>
          </a:xfrm>
          <a:prstGeom prst="rect">
            <a:avLst/>
          </a:prstGeom>
        </p:spPr>
      </p:pic>
      <p:pic>
        <p:nvPicPr>
          <p:cNvPr id="3" name="Afbeelding 2"/>
          <p:cNvPicPr>
            <a:picLocks noChangeAspect="1"/>
          </p:cNvPicPr>
          <p:nvPr/>
        </p:nvPicPr>
        <p:blipFill>
          <a:blip r:embed="rId5"/>
          <a:stretch>
            <a:fillRect/>
          </a:stretch>
        </p:blipFill>
        <p:spPr>
          <a:xfrm>
            <a:off x="2051720" y="1798609"/>
            <a:ext cx="7239000" cy="1282700"/>
          </a:xfrm>
          <a:prstGeom prst="rect">
            <a:avLst/>
          </a:prstGeom>
        </p:spPr>
      </p:pic>
      <p:sp>
        <p:nvSpPr>
          <p:cNvPr id="7" name="Ovaal 6"/>
          <p:cNvSpPr/>
          <p:nvPr/>
        </p:nvSpPr>
        <p:spPr>
          <a:xfrm>
            <a:off x="6012160" y="3454793"/>
            <a:ext cx="1152128" cy="720080"/>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8" name="Rechte verbindingslijn met pijl 7"/>
          <p:cNvCxnSpPr/>
          <p:nvPr/>
        </p:nvCxnSpPr>
        <p:spPr>
          <a:xfrm flipH="1">
            <a:off x="5292080" y="4246881"/>
            <a:ext cx="1080120" cy="1296144"/>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
        <p:nvSpPr>
          <p:cNvPr id="10" name="Titel 1"/>
          <p:cNvSpPr txBox="1">
            <a:spLocks/>
          </p:cNvSpPr>
          <p:nvPr/>
        </p:nvSpPr>
        <p:spPr>
          <a:xfrm>
            <a:off x="0" y="12576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200" dirty="0" smtClean="0"/>
              <a:t>The </a:t>
            </a:r>
            <a:r>
              <a:rPr lang="nl-NL" sz="3200" dirty="0" err="1" smtClean="0"/>
              <a:t>two</a:t>
            </a:r>
            <a:r>
              <a:rPr lang="nl-NL" sz="3200" dirty="0" smtClean="0"/>
              <a:t> </a:t>
            </a:r>
            <a:r>
              <a:rPr lang="nl-NL" sz="3200" dirty="0" err="1" smtClean="0"/>
              <a:t>states</a:t>
            </a:r>
            <a:r>
              <a:rPr lang="nl-NL" sz="3200" dirty="0" smtClean="0"/>
              <a:t> of the </a:t>
            </a:r>
            <a:r>
              <a:rPr lang="nl-NL" sz="3200" dirty="0" err="1" smtClean="0"/>
              <a:t>sphere</a:t>
            </a:r>
            <a:r>
              <a:rPr lang="nl-NL" sz="3200" dirty="0" smtClean="0"/>
              <a:t> have different </a:t>
            </a:r>
            <a:r>
              <a:rPr lang="nl-NL" sz="3200" dirty="0" err="1" smtClean="0"/>
              <a:t>clocks</a:t>
            </a:r>
            <a:endParaRPr lang="nl-NL" sz="3200" dirty="0" smtClean="0"/>
          </a:p>
          <a:p>
            <a:endParaRPr lang="nl-NL" sz="3200" dirty="0"/>
          </a:p>
        </p:txBody>
      </p:sp>
      <p:sp>
        <p:nvSpPr>
          <p:cNvPr id="11" name="Ovaal 10"/>
          <p:cNvSpPr/>
          <p:nvPr/>
        </p:nvSpPr>
        <p:spPr>
          <a:xfrm>
            <a:off x="5220072" y="2060848"/>
            <a:ext cx="432048" cy="504056"/>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Ovaal 11"/>
          <p:cNvSpPr/>
          <p:nvPr/>
        </p:nvSpPr>
        <p:spPr>
          <a:xfrm>
            <a:off x="7884368" y="2060848"/>
            <a:ext cx="432048" cy="504056"/>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52060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t="64601"/>
          <a:stretch/>
        </p:blipFill>
        <p:spPr>
          <a:xfrm>
            <a:off x="-180528" y="-99392"/>
            <a:ext cx="9144000" cy="1272796"/>
          </a:xfrm>
          <a:prstGeom prst="rect">
            <a:avLst/>
          </a:prstGeom>
        </p:spPr>
      </p:pic>
      <p:sp>
        <p:nvSpPr>
          <p:cNvPr id="5" name="Titel 1"/>
          <p:cNvSpPr txBox="1">
            <a:spLocks/>
          </p:cNvSpPr>
          <p:nvPr/>
        </p:nvSpPr>
        <p:spPr>
          <a:xfrm>
            <a:off x="179512" y="1196752"/>
            <a:ext cx="9108504" cy="259228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200" dirty="0" err="1" smtClean="0"/>
              <a:t>There</a:t>
            </a:r>
            <a:r>
              <a:rPr lang="nl-NL" sz="3200" dirty="0" smtClean="0"/>
              <a:t> is a surprise: </a:t>
            </a:r>
          </a:p>
          <a:p>
            <a:pPr algn="l"/>
            <a:r>
              <a:rPr lang="nl-NL" sz="3200" dirty="0" smtClean="0"/>
              <a:t>The absolute energy </a:t>
            </a:r>
            <a:r>
              <a:rPr lang="nl-NL" sz="3200" dirty="0" err="1" smtClean="0"/>
              <a:t>scale</a:t>
            </a:r>
            <a:r>
              <a:rPr lang="nl-NL" sz="3200" dirty="0" smtClean="0"/>
              <a:t> of E</a:t>
            </a:r>
            <a:r>
              <a:rPr lang="nl-NL" sz="3200" baseline="-25000" dirty="0" smtClean="0"/>
              <a:t>1</a:t>
            </a:r>
            <a:r>
              <a:rPr lang="nl-NL" sz="3200" dirty="0" smtClean="0"/>
              <a:t> </a:t>
            </a:r>
            <a:r>
              <a:rPr lang="nl-NL" sz="3200" dirty="0" err="1" smtClean="0"/>
              <a:t>and</a:t>
            </a:r>
            <a:r>
              <a:rPr lang="nl-NL" sz="3200" dirty="0" smtClean="0"/>
              <a:t> E</a:t>
            </a:r>
            <a:r>
              <a:rPr lang="nl-NL" sz="3200" baseline="-25000" dirty="0" smtClean="0"/>
              <a:t>2</a:t>
            </a:r>
            <a:r>
              <a:rPr lang="nl-NL" sz="3200" dirty="0" smtClean="0"/>
              <a:t> </a:t>
            </a:r>
            <a:r>
              <a:rPr lang="nl-NL" sz="3200" dirty="0" err="1" smtClean="0"/>
              <a:t>matters</a:t>
            </a:r>
            <a:r>
              <a:rPr lang="nl-NL" sz="3200" dirty="0" smtClean="0"/>
              <a:t>.</a:t>
            </a:r>
          </a:p>
          <a:p>
            <a:pPr algn="l"/>
            <a:r>
              <a:rPr lang="nl-NL" sz="3200" dirty="0" smtClean="0"/>
              <a:t> </a:t>
            </a:r>
          </a:p>
          <a:p>
            <a:pPr algn="l"/>
            <a:r>
              <a:rPr lang="nl-NL" sz="3200" dirty="0" err="1" smtClean="0"/>
              <a:t>If</a:t>
            </a:r>
            <a:r>
              <a:rPr lang="nl-NL" sz="3200" dirty="0" smtClean="0"/>
              <a:t> </a:t>
            </a:r>
            <a:r>
              <a:rPr lang="nl-NL" sz="3200" dirty="0" err="1" smtClean="0"/>
              <a:t>you</a:t>
            </a:r>
            <a:r>
              <a:rPr lang="nl-NL" sz="3200" dirty="0" smtClean="0"/>
              <a:t> </a:t>
            </a:r>
            <a:r>
              <a:rPr lang="nl-NL" sz="3200" dirty="0" err="1" smtClean="0"/>
              <a:t>add</a:t>
            </a:r>
            <a:r>
              <a:rPr lang="nl-NL" sz="3200" dirty="0" smtClean="0"/>
              <a:t> </a:t>
            </a:r>
            <a:r>
              <a:rPr lang="nl-NL" sz="3200" dirty="0" err="1" smtClean="0"/>
              <a:t>an</a:t>
            </a:r>
            <a:r>
              <a:rPr lang="nl-NL" sz="3200" dirty="0" smtClean="0"/>
              <a:t> offset </a:t>
            </a:r>
            <a:r>
              <a:rPr lang="nl-NL" sz="3200" dirty="0" smtClean="0">
                <a:latin typeface="Symbol" charset="2"/>
                <a:cs typeface="Symbol" charset="2"/>
              </a:rPr>
              <a:t>D</a:t>
            </a:r>
            <a:r>
              <a:rPr lang="nl-NL" sz="3200" dirty="0" smtClean="0"/>
              <a:t>E </a:t>
            </a:r>
            <a:r>
              <a:rPr lang="nl-NL" sz="3200" dirty="0" err="1" smtClean="0"/>
              <a:t>to</a:t>
            </a:r>
            <a:r>
              <a:rPr lang="nl-NL" sz="3200" dirty="0" smtClean="0"/>
              <a:t> </a:t>
            </a:r>
            <a:r>
              <a:rPr lang="nl-NL" sz="3200" dirty="0" err="1" smtClean="0"/>
              <a:t>both</a:t>
            </a:r>
            <a:r>
              <a:rPr lang="nl-NL" sz="3200" dirty="0" smtClean="0"/>
              <a:t> E</a:t>
            </a:r>
            <a:r>
              <a:rPr lang="nl-NL" sz="3200" baseline="-25000" dirty="0" smtClean="0"/>
              <a:t>1</a:t>
            </a:r>
            <a:r>
              <a:rPr lang="nl-NL" sz="3200" dirty="0" smtClean="0"/>
              <a:t> </a:t>
            </a:r>
            <a:r>
              <a:rPr lang="nl-NL" sz="3200" dirty="0" err="1" smtClean="0"/>
              <a:t>and</a:t>
            </a:r>
            <a:r>
              <a:rPr lang="nl-NL" sz="3200" dirty="0" smtClean="0"/>
              <a:t> E</a:t>
            </a:r>
            <a:r>
              <a:rPr lang="nl-NL" sz="3200" baseline="-25000" dirty="0" smtClean="0"/>
              <a:t>2</a:t>
            </a:r>
            <a:r>
              <a:rPr lang="nl-NL" sz="3200" dirty="0" smtClean="0"/>
              <a:t>, </a:t>
            </a:r>
            <a:r>
              <a:rPr lang="nl-NL" sz="3200" dirty="0" smtClean="0">
                <a:latin typeface="Symbol" charset="2"/>
                <a:cs typeface="Symbol" charset="2"/>
              </a:rPr>
              <a:t> f</a:t>
            </a:r>
            <a:r>
              <a:rPr lang="nl-NL" sz="3200" dirty="0" smtClean="0"/>
              <a:t> </a:t>
            </a:r>
            <a:r>
              <a:rPr lang="nl-NL" sz="3200" dirty="0" err="1" smtClean="0"/>
              <a:t>increases</a:t>
            </a:r>
            <a:endParaRPr lang="nl-NL" sz="3200" dirty="0"/>
          </a:p>
        </p:txBody>
      </p:sp>
      <p:pic>
        <p:nvPicPr>
          <p:cNvPr id="4" name="Afbeelding 3"/>
          <p:cNvPicPr>
            <a:picLocks noChangeAspect="1"/>
          </p:cNvPicPr>
          <p:nvPr/>
        </p:nvPicPr>
        <p:blipFill rotWithShape="1">
          <a:blip r:embed="rId3"/>
          <a:srcRect t="31117"/>
          <a:stretch/>
        </p:blipFill>
        <p:spPr>
          <a:xfrm>
            <a:off x="177800" y="3789040"/>
            <a:ext cx="8966200" cy="2248254"/>
          </a:xfrm>
          <a:prstGeom prst="rect">
            <a:avLst/>
          </a:prstGeom>
        </p:spPr>
      </p:pic>
    </p:spTree>
    <p:extLst>
      <p:ext uri="{BB962C8B-B14F-4D97-AF65-F5344CB8AC3E}">
        <p14:creationId xmlns:p14="http://schemas.microsoft.com/office/powerpoint/2010/main" val="41090272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27652" name="Picture 4" descr="http://www.physics.leidenuniv.nl/institute/personen_fotos/waarde_van.jpg"/>
          <p:cNvPicPr>
            <a:picLocks noChangeAspect="1" noChangeArrowheads="1"/>
          </p:cNvPicPr>
          <p:nvPr/>
        </p:nvPicPr>
        <p:blipFill>
          <a:blip r:embed="rId2" cstate="print"/>
          <a:srcRect/>
          <a:stretch>
            <a:fillRect/>
          </a:stretch>
        </p:blipFill>
        <p:spPr bwMode="auto">
          <a:xfrm>
            <a:off x="6167222" y="2528160"/>
            <a:ext cx="1404313" cy="1800225"/>
          </a:xfrm>
          <a:prstGeom prst="rect">
            <a:avLst/>
          </a:prstGeom>
          <a:noFill/>
        </p:spPr>
      </p:pic>
      <p:sp>
        <p:nvSpPr>
          <p:cNvPr id="10" name="Text Box 31"/>
          <p:cNvSpPr txBox="1">
            <a:spLocks noChangeArrowheads="1"/>
          </p:cNvSpPr>
          <p:nvPr/>
        </p:nvSpPr>
        <p:spPr bwMode="auto">
          <a:xfrm>
            <a:off x="-81409" y="4629200"/>
            <a:ext cx="9339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smtClean="0">
                <a:solidFill>
                  <a:srgbClr val="FFFFFF"/>
                </a:solidFill>
                <a:latin typeface="Arial Rounded MT Bold" charset="0"/>
              </a:rPr>
              <a:t>   </a:t>
            </a:r>
            <a:r>
              <a:rPr lang="en-US" dirty="0" smtClean="0">
                <a:solidFill>
                  <a:srgbClr val="FFFFFF"/>
                </a:solidFill>
                <a:latin typeface="Arial Rounded MT Bold" charset="0"/>
              </a:rPr>
              <a:t>  Jan     	Jasper	    Dirk		           </a:t>
            </a:r>
            <a:r>
              <a:rPr lang="en-US" dirty="0" smtClean="0">
                <a:solidFill>
                  <a:srgbClr val="FFFFFF"/>
                </a:solidFill>
                <a:latin typeface="Arial Rounded MT Bold" charset="0"/>
              </a:rPr>
              <a:t>Bob van       Marc</a:t>
            </a:r>
          </a:p>
          <a:p>
            <a:pPr eaLnBrk="1" fontAlgn="base" hangingPunct="1">
              <a:spcBef>
                <a:spcPct val="0"/>
              </a:spcBef>
              <a:spcAft>
                <a:spcPct val="0"/>
              </a:spcAft>
            </a:pPr>
            <a:r>
              <a:rPr lang="en-US" dirty="0" smtClean="0">
                <a:solidFill>
                  <a:srgbClr val="FFFFFF"/>
                </a:solidFill>
                <a:latin typeface="Arial Rounded MT Bold" charset="0"/>
              </a:rPr>
              <a:t>  </a:t>
            </a:r>
            <a:r>
              <a:rPr lang="en-US" dirty="0" err="1" smtClean="0">
                <a:solidFill>
                  <a:srgbClr val="FFFFFF"/>
                </a:solidFill>
                <a:latin typeface="Arial Rounded MT Bold" charset="0"/>
              </a:rPr>
              <a:t>Zaanen</a:t>
            </a:r>
            <a:r>
              <a:rPr lang="en-US" dirty="0" smtClean="0">
                <a:solidFill>
                  <a:srgbClr val="FFFFFF"/>
                </a:solidFill>
                <a:latin typeface="Arial Rounded MT Bold" charset="0"/>
              </a:rPr>
              <a:t>   </a:t>
            </a:r>
            <a:r>
              <a:rPr lang="en-US" dirty="0">
                <a:solidFill>
                  <a:srgbClr val="FFFFFF"/>
                </a:solidFill>
                <a:latin typeface="Arial Rounded MT Bold" charset="0"/>
              </a:rPr>
              <a:t> </a:t>
            </a:r>
            <a:r>
              <a:rPr lang="en-US" dirty="0" smtClean="0">
                <a:solidFill>
                  <a:srgbClr val="FFFFFF"/>
                </a:solidFill>
                <a:latin typeface="Arial Rounded MT Bold" charset="0"/>
              </a:rPr>
              <a:t>van </a:t>
            </a:r>
            <a:r>
              <a:rPr lang="en-US" dirty="0" err="1" smtClean="0">
                <a:solidFill>
                  <a:srgbClr val="FFFFFF"/>
                </a:solidFill>
                <a:latin typeface="Arial Rounded MT Bold" charset="0"/>
              </a:rPr>
              <a:t>Wezel</a:t>
            </a:r>
            <a:r>
              <a:rPr lang="en-US" dirty="0" smtClean="0">
                <a:solidFill>
                  <a:srgbClr val="FFFFFF"/>
                </a:solidFill>
                <a:latin typeface="Arial Rounded MT Bold" charset="0"/>
              </a:rPr>
              <a:t>      </a:t>
            </a:r>
            <a:r>
              <a:rPr lang="en-US" dirty="0" err="1" smtClean="0">
                <a:solidFill>
                  <a:srgbClr val="FFFFFF"/>
                </a:solidFill>
                <a:latin typeface="Arial Rounded MT Bold" charset="0"/>
              </a:rPr>
              <a:t>Bouwmeester</a:t>
            </a:r>
            <a:r>
              <a:rPr lang="en-US" dirty="0" smtClean="0">
                <a:solidFill>
                  <a:srgbClr val="FFFFFF"/>
                </a:solidFill>
                <a:latin typeface="Arial Rounded MT Bold" charset="0"/>
              </a:rPr>
              <a:t>	</a:t>
            </a:r>
            <a:r>
              <a:rPr lang="en-US" dirty="0" err="1" smtClean="0">
                <a:solidFill>
                  <a:srgbClr val="FFFFFF"/>
                </a:solidFill>
                <a:latin typeface="Arial Rounded MT Bold" charset="0"/>
              </a:rPr>
              <a:t>Waarde</a:t>
            </a:r>
            <a:r>
              <a:rPr lang="en-US" dirty="0" smtClean="0">
                <a:solidFill>
                  <a:srgbClr val="FFFFFF"/>
                </a:solidFill>
                <a:latin typeface="Arial Rounded MT Bold" charset="0"/>
              </a:rPr>
              <a:t>   </a:t>
            </a:r>
            <a:r>
              <a:rPr lang="en-US" dirty="0" smtClean="0">
                <a:solidFill>
                  <a:srgbClr val="FFFFFF"/>
                </a:solidFill>
                <a:latin typeface="Arial Rounded MT Bold" charset="0"/>
              </a:rPr>
              <a:t>de </a:t>
            </a:r>
            <a:r>
              <a:rPr lang="en-US" dirty="0" err="1" smtClean="0">
                <a:solidFill>
                  <a:srgbClr val="FFFFFF"/>
                </a:solidFill>
                <a:latin typeface="Arial Rounded MT Bold" charset="0"/>
              </a:rPr>
              <a:t>Voogd</a:t>
            </a:r>
            <a:endParaRPr lang="en-US" dirty="0">
              <a:solidFill>
                <a:srgbClr val="FFFFFF"/>
              </a:solidFill>
              <a:latin typeface="Arial Rounded MT Bold" charset="0"/>
            </a:endParaRPr>
          </a:p>
        </p:txBody>
      </p:sp>
      <p:sp>
        <p:nvSpPr>
          <p:cNvPr id="11" name="Rectangle 2"/>
          <p:cNvSpPr txBox="1">
            <a:spLocks noChangeArrowheads="1"/>
          </p:cNvSpPr>
          <p:nvPr/>
        </p:nvSpPr>
        <p:spPr bwMode="auto">
          <a:xfrm>
            <a:off x="152400" y="457200"/>
            <a:ext cx="8991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r>
              <a:rPr lang="en-US" sz="4000" dirty="0" smtClean="0">
                <a:solidFill>
                  <a:srgbClr val="FFFFFF"/>
                </a:solidFill>
                <a:latin typeface="Arial Rounded MT Bold" charset="0"/>
              </a:rPr>
              <a:t>Quantum state reduction</a:t>
            </a:r>
            <a:endParaRPr lang="en-US" sz="4000" dirty="0">
              <a:solidFill>
                <a:srgbClr val="FFFFFF"/>
              </a:solidFill>
              <a:latin typeface="Arial Rounded MT Bold" charset="0"/>
            </a:endParaRPr>
          </a:p>
        </p:txBody>
      </p:sp>
      <p:pic>
        <p:nvPicPr>
          <p:cNvPr id="3" name="Afbeelding 2"/>
          <p:cNvPicPr>
            <a:picLocks noChangeAspect="1"/>
          </p:cNvPicPr>
          <p:nvPr/>
        </p:nvPicPr>
        <p:blipFill>
          <a:blip r:embed="rId3"/>
          <a:stretch>
            <a:fillRect/>
          </a:stretch>
        </p:blipFill>
        <p:spPr>
          <a:xfrm>
            <a:off x="7747000" y="2528160"/>
            <a:ext cx="1758400" cy="1805765"/>
          </a:xfrm>
          <a:prstGeom prst="rect">
            <a:avLst/>
          </a:prstGeom>
        </p:spPr>
      </p:pic>
      <p:pic>
        <p:nvPicPr>
          <p:cNvPr id="4" name="Afbeelding 3"/>
          <p:cNvPicPr>
            <a:picLocks noChangeAspect="1"/>
          </p:cNvPicPr>
          <p:nvPr/>
        </p:nvPicPr>
        <p:blipFill rotWithShape="1">
          <a:blip r:embed="rId4"/>
          <a:srcRect l="13649"/>
          <a:stretch/>
        </p:blipFill>
        <p:spPr>
          <a:xfrm>
            <a:off x="1547664" y="2492896"/>
            <a:ext cx="1492320" cy="1880916"/>
          </a:xfrm>
          <a:prstGeom prst="rect">
            <a:avLst/>
          </a:prstGeom>
        </p:spPr>
      </p:pic>
      <p:pic>
        <p:nvPicPr>
          <p:cNvPr id="5" name="Afbeelding 4"/>
          <p:cNvPicPr>
            <a:picLocks noChangeAspect="1"/>
          </p:cNvPicPr>
          <p:nvPr/>
        </p:nvPicPr>
        <p:blipFill rotWithShape="1">
          <a:blip r:embed="rId5"/>
          <a:srcRect b="14648"/>
          <a:stretch/>
        </p:blipFill>
        <p:spPr>
          <a:xfrm>
            <a:off x="-36512" y="2492896"/>
            <a:ext cx="1512168" cy="1843805"/>
          </a:xfrm>
          <a:prstGeom prst="rect">
            <a:avLst/>
          </a:prstGeom>
        </p:spPr>
      </p:pic>
      <p:pic>
        <p:nvPicPr>
          <p:cNvPr id="6" name="Afbeelding 5"/>
          <p:cNvPicPr>
            <a:picLocks noChangeAspect="1"/>
          </p:cNvPicPr>
          <p:nvPr/>
        </p:nvPicPr>
        <p:blipFill>
          <a:blip r:embed="rId6"/>
          <a:stretch>
            <a:fillRect/>
          </a:stretch>
        </p:blipFill>
        <p:spPr>
          <a:xfrm>
            <a:off x="3131840" y="2492896"/>
            <a:ext cx="2825975" cy="1872208"/>
          </a:xfrm>
          <a:prstGeom prst="rect">
            <a:avLst/>
          </a:prstGeom>
        </p:spPr>
      </p:pic>
    </p:spTree>
    <p:extLst>
      <p:ext uri="{BB962C8B-B14F-4D97-AF65-F5344CB8AC3E}">
        <p14:creationId xmlns:p14="http://schemas.microsoft.com/office/powerpoint/2010/main" val="16743726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267744" y="3637260"/>
            <a:ext cx="4711700" cy="876300"/>
          </a:xfrm>
          <a:prstGeom prst="rect">
            <a:avLst/>
          </a:prstGeom>
        </p:spPr>
      </p:pic>
      <p:pic>
        <p:nvPicPr>
          <p:cNvPr id="3" name="Afbeelding 2"/>
          <p:cNvPicPr>
            <a:picLocks noChangeAspect="1"/>
          </p:cNvPicPr>
          <p:nvPr/>
        </p:nvPicPr>
        <p:blipFill rotWithShape="1">
          <a:blip r:embed="rId3"/>
          <a:srcRect t="64601"/>
          <a:stretch/>
        </p:blipFill>
        <p:spPr>
          <a:xfrm>
            <a:off x="-34981" y="1052736"/>
            <a:ext cx="9144000" cy="1272796"/>
          </a:xfrm>
          <a:prstGeom prst="rect">
            <a:avLst/>
          </a:prstGeom>
        </p:spPr>
      </p:pic>
      <p:sp>
        <p:nvSpPr>
          <p:cNvPr id="5" name="Titel 1"/>
          <p:cNvSpPr txBox="1">
            <a:spLocks/>
          </p:cNvSpPr>
          <p:nvPr/>
        </p:nvSpPr>
        <p:spPr>
          <a:xfrm>
            <a:off x="0" y="0"/>
            <a:ext cx="939653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smtClean="0"/>
              <a:t>We </a:t>
            </a:r>
            <a:r>
              <a:rPr lang="nl-NL" dirty="0" err="1" smtClean="0"/>
              <a:t>choose</a:t>
            </a:r>
            <a:r>
              <a:rPr lang="nl-NL" dirty="0" smtClean="0"/>
              <a:t> </a:t>
            </a:r>
            <a:r>
              <a:rPr lang="nl-NL" dirty="0" err="1" smtClean="0"/>
              <a:t>to</a:t>
            </a:r>
            <a:r>
              <a:rPr lang="nl-NL" dirty="0" smtClean="0"/>
              <a:t> </a:t>
            </a:r>
            <a:r>
              <a:rPr lang="nl-NL" dirty="0" err="1" smtClean="0"/>
              <a:t>add</a:t>
            </a:r>
            <a:r>
              <a:rPr lang="nl-NL" dirty="0" smtClean="0"/>
              <a:t> </a:t>
            </a:r>
            <a:r>
              <a:rPr lang="nl-NL" dirty="0" err="1" smtClean="0"/>
              <a:t>an</a:t>
            </a:r>
            <a:r>
              <a:rPr lang="nl-NL" dirty="0" smtClean="0"/>
              <a:t> offset of Mc</a:t>
            </a:r>
            <a:r>
              <a:rPr lang="nl-NL" baseline="30000" dirty="0" smtClean="0"/>
              <a:t>2</a:t>
            </a:r>
            <a:endParaRPr lang="nl-NL" dirty="0"/>
          </a:p>
        </p:txBody>
      </p:sp>
      <p:pic>
        <p:nvPicPr>
          <p:cNvPr id="8" name="Afbeelding 7"/>
          <p:cNvPicPr>
            <a:picLocks noChangeAspect="1"/>
          </p:cNvPicPr>
          <p:nvPr/>
        </p:nvPicPr>
        <p:blipFill>
          <a:blip r:embed="rId4"/>
          <a:stretch>
            <a:fillRect/>
          </a:stretch>
        </p:blipFill>
        <p:spPr>
          <a:xfrm>
            <a:off x="1331640" y="4789388"/>
            <a:ext cx="6981720" cy="1663948"/>
          </a:xfrm>
          <a:prstGeom prst="rect">
            <a:avLst/>
          </a:prstGeom>
        </p:spPr>
      </p:pic>
      <p:cxnSp>
        <p:nvCxnSpPr>
          <p:cNvPr id="10" name="Rechte verbindingslijn met pijl 9"/>
          <p:cNvCxnSpPr/>
          <p:nvPr/>
        </p:nvCxnSpPr>
        <p:spPr>
          <a:xfrm flipH="1">
            <a:off x="4572000" y="4429348"/>
            <a:ext cx="216024" cy="1008112"/>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
        <p:nvSpPr>
          <p:cNvPr id="11" name="Ovaal 10"/>
          <p:cNvSpPr/>
          <p:nvPr/>
        </p:nvSpPr>
        <p:spPr>
          <a:xfrm>
            <a:off x="3131840" y="3709268"/>
            <a:ext cx="576064" cy="648072"/>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4" name="Rechte verbindingslijn met pijl 13"/>
          <p:cNvCxnSpPr/>
          <p:nvPr/>
        </p:nvCxnSpPr>
        <p:spPr>
          <a:xfrm>
            <a:off x="3419872" y="4285332"/>
            <a:ext cx="936104" cy="1224136"/>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
        <p:nvSpPr>
          <p:cNvPr id="17" name="Ovaal 16"/>
          <p:cNvSpPr/>
          <p:nvPr/>
        </p:nvSpPr>
        <p:spPr>
          <a:xfrm>
            <a:off x="4572000" y="3709268"/>
            <a:ext cx="576064" cy="648072"/>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smtClean="0"/>
              <a:t>v</a:t>
            </a:r>
            <a:endParaRPr lang="nl-NL" dirty="0"/>
          </a:p>
        </p:txBody>
      </p:sp>
      <p:sp>
        <p:nvSpPr>
          <p:cNvPr id="18" name="Ovaal 17"/>
          <p:cNvSpPr/>
          <p:nvPr/>
        </p:nvSpPr>
        <p:spPr>
          <a:xfrm>
            <a:off x="4283968" y="5509468"/>
            <a:ext cx="576064" cy="648072"/>
          </a:xfrm>
          <a:prstGeom prst="ellipse">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itel 1"/>
          <p:cNvSpPr txBox="1">
            <a:spLocks/>
          </p:cNvSpPr>
          <p:nvPr/>
        </p:nvSpPr>
        <p:spPr>
          <a:xfrm>
            <a:off x="0" y="234888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err="1"/>
              <a:t>a</a:t>
            </a:r>
            <a:r>
              <a:rPr lang="nl-NL" dirty="0" err="1" smtClean="0"/>
              <a:t>nd</a:t>
            </a:r>
            <a:r>
              <a:rPr lang="nl-NL" dirty="0" smtClean="0"/>
              <a:t> </a:t>
            </a:r>
            <a:r>
              <a:rPr lang="nl-NL" dirty="0" err="1" smtClean="0"/>
              <a:t>calculate</a:t>
            </a:r>
            <a:r>
              <a:rPr lang="nl-NL" dirty="0" smtClean="0"/>
              <a:t> </a:t>
            </a:r>
            <a:r>
              <a:rPr lang="nl-NL" dirty="0" err="1" smtClean="0"/>
              <a:t>after</a:t>
            </a:r>
            <a:r>
              <a:rPr lang="nl-NL" dirty="0" smtClean="0"/>
              <a:t> </a:t>
            </a:r>
            <a:r>
              <a:rPr lang="nl-NL" dirty="0" err="1" smtClean="0"/>
              <a:t>how</a:t>
            </a:r>
            <a:r>
              <a:rPr lang="nl-NL" dirty="0" smtClean="0"/>
              <a:t> </a:t>
            </a:r>
            <a:r>
              <a:rPr lang="nl-NL" dirty="0" err="1" smtClean="0"/>
              <a:t>much</a:t>
            </a:r>
            <a:r>
              <a:rPr lang="nl-NL" dirty="0" smtClean="0"/>
              <a:t> time </a:t>
            </a:r>
            <a:r>
              <a:rPr lang="nl-NL" dirty="0" smtClean="0">
                <a:latin typeface="Symbol" charset="2"/>
                <a:cs typeface="Symbol" charset="2"/>
              </a:rPr>
              <a:t>f</a:t>
            </a:r>
            <a:r>
              <a:rPr lang="nl-NL" dirty="0" smtClean="0"/>
              <a:t> ≈ 1</a:t>
            </a:r>
            <a:endParaRPr lang="nl-NL" baseline="30000" dirty="0" smtClean="0"/>
          </a:p>
          <a:p>
            <a:endParaRPr lang="nl-NL" dirty="0"/>
          </a:p>
        </p:txBody>
      </p:sp>
    </p:spTree>
    <p:extLst>
      <p:ext uri="{BB962C8B-B14F-4D97-AF65-F5344CB8AC3E}">
        <p14:creationId xmlns:p14="http://schemas.microsoft.com/office/powerpoint/2010/main" val="346292376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0" y="12576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smtClean="0"/>
              <a:t>… </a:t>
            </a:r>
            <a:r>
              <a:rPr lang="nl-NL" dirty="0" err="1" smtClean="0"/>
              <a:t>and</a:t>
            </a:r>
            <a:r>
              <a:rPr lang="nl-NL" dirty="0" smtClean="0"/>
              <a:t> </a:t>
            </a:r>
            <a:r>
              <a:rPr lang="nl-NL" dirty="0" err="1" smtClean="0"/>
              <a:t>perhaps</a:t>
            </a:r>
            <a:r>
              <a:rPr lang="nl-NL" dirty="0" smtClean="0"/>
              <a:t> </a:t>
            </a:r>
            <a:r>
              <a:rPr lang="nl-NL" dirty="0" err="1" smtClean="0"/>
              <a:t>not</a:t>
            </a:r>
            <a:r>
              <a:rPr lang="nl-NL" dirty="0" smtClean="0"/>
              <a:t> </a:t>
            </a:r>
            <a:r>
              <a:rPr lang="nl-NL" dirty="0" err="1" smtClean="0"/>
              <a:t>to</a:t>
            </a:r>
            <a:r>
              <a:rPr lang="nl-NL" dirty="0" smtClean="0"/>
              <a:t> </a:t>
            </a:r>
            <a:r>
              <a:rPr lang="nl-NL" dirty="0" err="1" smtClean="0"/>
              <a:t>our</a:t>
            </a:r>
            <a:r>
              <a:rPr lang="nl-NL" dirty="0" smtClean="0"/>
              <a:t> surprise….</a:t>
            </a:r>
            <a:endParaRPr lang="nl-NL" baseline="30000" dirty="0" smtClean="0"/>
          </a:p>
          <a:p>
            <a:endParaRPr lang="nl-NL" dirty="0"/>
          </a:p>
        </p:txBody>
      </p:sp>
      <p:pic>
        <p:nvPicPr>
          <p:cNvPr id="8" name="Afbeelding 7"/>
          <p:cNvPicPr>
            <a:picLocks noChangeAspect="1"/>
          </p:cNvPicPr>
          <p:nvPr/>
        </p:nvPicPr>
        <p:blipFill rotWithShape="1">
          <a:blip r:embed="rId3"/>
          <a:srcRect t="9564"/>
          <a:stretch/>
        </p:blipFill>
        <p:spPr>
          <a:xfrm>
            <a:off x="251520" y="759316"/>
            <a:ext cx="6082043" cy="1310901"/>
          </a:xfrm>
          <a:prstGeom prst="rect">
            <a:avLst/>
          </a:prstGeom>
        </p:spPr>
      </p:pic>
      <p:cxnSp>
        <p:nvCxnSpPr>
          <p:cNvPr id="7" name="Rechte verbindingslijn 6"/>
          <p:cNvCxnSpPr>
            <a:endCxn id="16" idx="0"/>
          </p:cNvCxnSpPr>
          <p:nvPr/>
        </p:nvCxnSpPr>
        <p:spPr>
          <a:xfrm flipH="1" flipV="1">
            <a:off x="7570387" y="1420259"/>
            <a:ext cx="16639" cy="314489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Afbeelding 8"/>
          <p:cNvPicPr>
            <a:picLocks noChangeAspect="1"/>
          </p:cNvPicPr>
          <p:nvPr/>
        </p:nvPicPr>
        <p:blipFill rotWithShape="1">
          <a:blip r:embed="rId4"/>
          <a:srcRect l="12559" t="38234" r="55524" b="20571"/>
          <a:stretch/>
        </p:blipFill>
        <p:spPr>
          <a:xfrm rot="16200000">
            <a:off x="7092847" y="4593427"/>
            <a:ext cx="1352717" cy="1287872"/>
          </a:xfrm>
          <a:prstGeom prst="rect">
            <a:avLst/>
          </a:prstGeom>
        </p:spPr>
      </p:pic>
      <p:sp>
        <p:nvSpPr>
          <p:cNvPr id="10" name="Rechthoek 9"/>
          <p:cNvSpPr/>
          <p:nvPr/>
        </p:nvSpPr>
        <p:spPr>
          <a:xfrm>
            <a:off x="7272601" y="135273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11" name="Rechthoek 10"/>
          <p:cNvSpPr/>
          <p:nvPr/>
        </p:nvSpPr>
        <p:spPr>
          <a:xfrm>
            <a:off x="7272601" y="3140968"/>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12" name="Tekstvak 11"/>
          <p:cNvSpPr txBox="1"/>
          <p:nvPr/>
        </p:nvSpPr>
        <p:spPr>
          <a:xfrm>
            <a:off x="6732526" y="627803"/>
            <a:ext cx="352267" cy="369332"/>
          </a:xfrm>
          <a:prstGeom prst="rect">
            <a:avLst/>
          </a:prstGeom>
          <a:noFill/>
        </p:spPr>
        <p:txBody>
          <a:bodyPr wrap="none" rtlCol="0">
            <a:spAutoFit/>
          </a:bodyPr>
          <a:lstStyle/>
          <a:p>
            <a:pPr defTabSz="457200"/>
            <a:r>
              <a:rPr lang="nl-NL" dirty="0">
                <a:solidFill>
                  <a:prstClr val="black"/>
                </a:solidFill>
                <a:latin typeface="Calibri"/>
              </a:rPr>
              <a:t>c</a:t>
            </a:r>
            <a:r>
              <a:rPr lang="nl-NL" dirty="0" smtClean="0">
                <a:solidFill>
                  <a:prstClr val="black"/>
                </a:solidFill>
                <a:latin typeface="Calibri"/>
              </a:rPr>
              <a:t>)</a:t>
            </a:r>
            <a:endParaRPr lang="nl-NL" dirty="0">
              <a:solidFill>
                <a:prstClr val="black"/>
              </a:solidFill>
              <a:latin typeface="Calibri"/>
            </a:endParaRPr>
          </a:p>
        </p:txBody>
      </p:sp>
      <p:sp>
        <p:nvSpPr>
          <p:cNvPr id="13" name="Tekstvak 12"/>
          <p:cNvSpPr txBox="1"/>
          <p:nvPr/>
        </p:nvSpPr>
        <p:spPr>
          <a:xfrm>
            <a:off x="8206673" y="4910979"/>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14" name="Tekstvak 13"/>
          <p:cNvSpPr txBox="1"/>
          <p:nvPr/>
        </p:nvSpPr>
        <p:spPr>
          <a:xfrm>
            <a:off x="7134291" y="5817475"/>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15" name="Ovaal 14"/>
          <p:cNvSpPr/>
          <p:nvPr/>
        </p:nvSpPr>
        <p:spPr>
          <a:xfrm>
            <a:off x="6861425" y="1541983"/>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16" name="Ovaal 15"/>
          <p:cNvSpPr/>
          <p:nvPr/>
        </p:nvSpPr>
        <p:spPr>
          <a:xfrm>
            <a:off x="6727631" y="1420259"/>
            <a:ext cx="1685511" cy="1685314"/>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17" name="Rechte verbindingslijn 16"/>
          <p:cNvCxnSpPr/>
          <p:nvPr/>
        </p:nvCxnSpPr>
        <p:spPr>
          <a:xfrm flipH="1">
            <a:off x="7581620" y="1749580"/>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8" name="Rechte verbindingslijn 17"/>
          <p:cNvCxnSpPr/>
          <p:nvPr/>
        </p:nvCxnSpPr>
        <p:spPr>
          <a:xfrm flipH="1">
            <a:off x="7587026" y="1862822"/>
            <a:ext cx="725382" cy="418040"/>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9" name="Tekstvak 18"/>
          <p:cNvSpPr txBox="1"/>
          <p:nvPr/>
        </p:nvSpPr>
        <p:spPr>
          <a:xfrm>
            <a:off x="7552219" y="1749580"/>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20" name="Tekstvak 19"/>
          <p:cNvSpPr txBox="1"/>
          <p:nvPr/>
        </p:nvSpPr>
        <p:spPr>
          <a:xfrm>
            <a:off x="7858124" y="1971765"/>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pic>
        <p:nvPicPr>
          <p:cNvPr id="22" name="Afbeelding 21"/>
          <p:cNvPicPr>
            <a:picLocks noChangeAspect="1"/>
          </p:cNvPicPr>
          <p:nvPr/>
        </p:nvPicPr>
        <p:blipFill>
          <a:blip r:embed="rId5"/>
          <a:stretch>
            <a:fillRect/>
          </a:stretch>
        </p:blipFill>
        <p:spPr>
          <a:xfrm>
            <a:off x="0" y="2060848"/>
            <a:ext cx="6488562" cy="1368152"/>
          </a:xfrm>
          <a:prstGeom prst="rect">
            <a:avLst/>
          </a:prstGeom>
        </p:spPr>
      </p:pic>
      <p:sp>
        <p:nvSpPr>
          <p:cNvPr id="24" name="Titel 1"/>
          <p:cNvSpPr txBox="1">
            <a:spLocks/>
          </p:cNvSpPr>
          <p:nvPr/>
        </p:nvSpPr>
        <p:spPr>
          <a:xfrm>
            <a:off x="323528" y="3717032"/>
            <a:ext cx="6480720" cy="201622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dirty="0" smtClean="0"/>
              <a:t>… the c</a:t>
            </a:r>
            <a:r>
              <a:rPr lang="nl-NL" baseline="30000" dirty="0" smtClean="0"/>
              <a:t>2</a:t>
            </a:r>
            <a:r>
              <a:rPr lang="nl-NL" dirty="0" smtClean="0"/>
              <a:t> term </a:t>
            </a:r>
            <a:r>
              <a:rPr lang="nl-NL" dirty="0" err="1" smtClean="0"/>
              <a:t>drops</a:t>
            </a:r>
            <a:r>
              <a:rPr lang="nl-NL" dirty="0" smtClean="0"/>
              <a:t> out </a:t>
            </a:r>
          </a:p>
          <a:p>
            <a:pPr algn="l"/>
            <a:r>
              <a:rPr lang="nl-NL" dirty="0" err="1"/>
              <a:t>a</a:t>
            </a:r>
            <a:r>
              <a:rPr lang="nl-NL" dirty="0" err="1" smtClean="0"/>
              <a:t>nd</a:t>
            </a:r>
            <a:r>
              <a:rPr lang="nl-NL" dirty="0" smtClean="0"/>
              <a:t> </a:t>
            </a:r>
            <a:r>
              <a:rPr lang="nl-NL" dirty="0" err="1" smtClean="0"/>
              <a:t>it</a:t>
            </a:r>
            <a:r>
              <a:rPr lang="nl-NL" dirty="0" smtClean="0"/>
              <a:t> </a:t>
            </a:r>
            <a:r>
              <a:rPr lang="nl-NL" dirty="0" err="1" smtClean="0"/>
              <a:t>becomes</a:t>
            </a:r>
            <a:r>
              <a:rPr lang="nl-NL" dirty="0" smtClean="0"/>
              <a:t> </a:t>
            </a:r>
            <a:r>
              <a:rPr lang="nl-NL" dirty="0" err="1" smtClean="0"/>
              <a:t>very</a:t>
            </a:r>
            <a:r>
              <a:rPr lang="nl-NL" dirty="0" smtClean="0"/>
              <a:t> </a:t>
            </a:r>
            <a:r>
              <a:rPr lang="nl-NL" dirty="0" err="1" smtClean="0"/>
              <a:t>similar</a:t>
            </a:r>
            <a:r>
              <a:rPr lang="nl-NL" dirty="0" smtClean="0"/>
              <a:t> </a:t>
            </a:r>
            <a:r>
              <a:rPr lang="nl-NL" dirty="0" err="1" smtClean="0"/>
              <a:t>to</a:t>
            </a:r>
            <a:r>
              <a:rPr lang="nl-NL" dirty="0" smtClean="0"/>
              <a:t> the </a:t>
            </a:r>
            <a:r>
              <a:rPr lang="nl-NL" dirty="0" err="1" smtClean="0"/>
              <a:t>Penrose</a:t>
            </a:r>
            <a:r>
              <a:rPr lang="nl-NL" dirty="0" smtClean="0"/>
              <a:t> </a:t>
            </a:r>
            <a:r>
              <a:rPr lang="nl-NL" dirty="0" err="1" smtClean="0"/>
              <a:t>Ansatz</a:t>
            </a:r>
            <a:endParaRPr lang="nl-NL" dirty="0"/>
          </a:p>
        </p:txBody>
      </p:sp>
    </p:spTree>
    <p:extLst>
      <p:ext uri="{BB962C8B-B14F-4D97-AF65-F5344CB8AC3E}">
        <p14:creationId xmlns:p14="http://schemas.microsoft.com/office/powerpoint/2010/main" val="996681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0" y="12576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smtClean="0"/>
              <a:t>… but </a:t>
            </a:r>
            <a:r>
              <a:rPr lang="nl-NL" dirty="0" err="1" smtClean="0"/>
              <a:t>not</a:t>
            </a:r>
            <a:r>
              <a:rPr lang="nl-NL" dirty="0" smtClean="0"/>
              <a:t> </a:t>
            </a:r>
            <a:r>
              <a:rPr lang="nl-NL" dirty="0" err="1" smtClean="0"/>
              <a:t>completely</a:t>
            </a:r>
            <a:r>
              <a:rPr lang="nl-NL" dirty="0" smtClean="0"/>
              <a:t> the </a:t>
            </a:r>
            <a:r>
              <a:rPr lang="nl-NL" dirty="0" err="1" smtClean="0"/>
              <a:t>same</a:t>
            </a:r>
            <a:endParaRPr lang="nl-NL" baseline="30000" dirty="0" smtClean="0"/>
          </a:p>
          <a:p>
            <a:endParaRPr lang="nl-NL" dirty="0"/>
          </a:p>
        </p:txBody>
      </p:sp>
      <p:cxnSp>
        <p:nvCxnSpPr>
          <p:cNvPr id="7" name="Rechte verbindingslijn 6"/>
          <p:cNvCxnSpPr>
            <a:endCxn id="16" idx="0"/>
          </p:cNvCxnSpPr>
          <p:nvPr/>
        </p:nvCxnSpPr>
        <p:spPr>
          <a:xfrm flipH="1" flipV="1">
            <a:off x="7570387" y="1420259"/>
            <a:ext cx="16639" cy="314489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Afbeelding 8"/>
          <p:cNvPicPr>
            <a:picLocks noChangeAspect="1"/>
          </p:cNvPicPr>
          <p:nvPr/>
        </p:nvPicPr>
        <p:blipFill rotWithShape="1">
          <a:blip r:embed="rId3"/>
          <a:srcRect l="12559" t="38234" r="55524" b="20571"/>
          <a:stretch/>
        </p:blipFill>
        <p:spPr>
          <a:xfrm rot="16200000">
            <a:off x="7092847" y="4593427"/>
            <a:ext cx="1352717" cy="1287872"/>
          </a:xfrm>
          <a:prstGeom prst="rect">
            <a:avLst/>
          </a:prstGeom>
        </p:spPr>
      </p:pic>
      <p:sp>
        <p:nvSpPr>
          <p:cNvPr id="10" name="Rechthoek 9"/>
          <p:cNvSpPr/>
          <p:nvPr/>
        </p:nvSpPr>
        <p:spPr>
          <a:xfrm>
            <a:off x="7272601" y="135273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11" name="Rechthoek 10"/>
          <p:cNvSpPr/>
          <p:nvPr/>
        </p:nvSpPr>
        <p:spPr>
          <a:xfrm>
            <a:off x="7272601" y="3140968"/>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12" name="Tekstvak 11"/>
          <p:cNvSpPr txBox="1"/>
          <p:nvPr/>
        </p:nvSpPr>
        <p:spPr>
          <a:xfrm>
            <a:off x="6732526" y="627803"/>
            <a:ext cx="352267" cy="369332"/>
          </a:xfrm>
          <a:prstGeom prst="rect">
            <a:avLst/>
          </a:prstGeom>
          <a:noFill/>
        </p:spPr>
        <p:txBody>
          <a:bodyPr wrap="none" rtlCol="0">
            <a:spAutoFit/>
          </a:bodyPr>
          <a:lstStyle/>
          <a:p>
            <a:pPr defTabSz="457200"/>
            <a:r>
              <a:rPr lang="nl-NL" dirty="0">
                <a:solidFill>
                  <a:prstClr val="black"/>
                </a:solidFill>
                <a:latin typeface="Calibri"/>
              </a:rPr>
              <a:t>c</a:t>
            </a:r>
            <a:r>
              <a:rPr lang="nl-NL" dirty="0" smtClean="0">
                <a:solidFill>
                  <a:prstClr val="black"/>
                </a:solidFill>
                <a:latin typeface="Calibri"/>
              </a:rPr>
              <a:t>)</a:t>
            </a:r>
            <a:endParaRPr lang="nl-NL" dirty="0">
              <a:solidFill>
                <a:prstClr val="black"/>
              </a:solidFill>
              <a:latin typeface="Calibri"/>
            </a:endParaRPr>
          </a:p>
        </p:txBody>
      </p:sp>
      <p:sp>
        <p:nvSpPr>
          <p:cNvPr id="13" name="Tekstvak 12"/>
          <p:cNvSpPr txBox="1"/>
          <p:nvPr/>
        </p:nvSpPr>
        <p:spPr>
          <a:xfrm>
            <a:off x="8206673" y="4910979"/>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14" name="Tekstvak 13"/>
          <p:cNvSpPr txBox="1"/>
          <p:nvPr/>
        </p:nvSpPr>
        <p:spPr>
          <a:xfrm>
            <a:off x="7134291" y="5817475"/>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15" name="Ovaal 14"/>
          <p:cNvSpPr/>
          <p:nvPr/>
        </p:nvSpPr>
        <p:spPr>
          <a:xfrm>
            <a:off x="6861425" y="1541983"/>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16" name="Ovaal 15"/>
          <p:cNvSpPr/>
          <p:nvPr/>
        </p:nvSpPr>
        <p:spPr>
          <a:xfrm>
            <a:off x="6727631" y="1420259"/>
            <a:ext cx="1685511" cy="1685314"/>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17" name="Rechte verbindingslijn 16"/>
          <p:cNvCxnSpPr/>
          <p:nvPr/>
        </p:nvCxnSpPr>
        <p:spPr>
          <a:xfrm flipH="1">
            <a:off x="7581620" y="1749580"/>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8" name="Rechte verbindingslijn 17"/>
          <p:cNvCxnSpPr/>
          <p:nvPr/>
        </p:nvCxnSpPr>
        <p:spPr>
          <a:xfrm flipH="1">
            <a:off x="7587026" y="1862822"/>
            <a:ext cx="725382" cy="418040"/>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9" name="Tekstvak 18"/>
          <p:cNvSpPr txBox="1"/>
          <p:nvPr/>
        </p:nvSpPr>
        <p:spPr>
          <a:xfrm>
            <a:off x="7552219" y="1749580"/>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20" name="Tekstvak 19"/>
          <p:cNvSpPr txBox="1"/>
          <p:nvPr/>
        </p:nvSpPr>
        <p:spPr>
          <a:xfrm>
            <a:off x="7858124" y="1971765"/>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pic>
        <p:nvPicPr>
          <p:cNvPr id="21" name="Afbeelding 20"/>
          <p:cNvPicPr>
            <a:picLocks noChangeAspect="1"/>
          </p:cNvPicPr>
          <p:nvPr/>
        </p:nvPicPr>
        <p:blipFill rotWithShape="1">
          <a:blip r:embed="rId4"/>
          <a:srcRect l="17756" t="11918" r="31499"/>
          <a:stretch/>
        </p:blipFill>
        <p:spPr>
          <a:xfrm>
            <a:off x="10415" y="3284984"/>
            <a:ext cx="4489577" cy="10433322"/>
          </a:xfrm>
          <a:prstGeom prst="rect">
            <a:avLst/>
          </a:prstGeom>
        </p:spPr>
      </p:pic>
      <p:pic>
        <p:nvPicPr>
          <p:cNvPr id="22" name="Afbeelding 21"/>
          <p:cNvPicPr>
            <a:picLocks noChangeAspect="1"/>
          </p:cNvPicPr>
          <p:nvPr/>
        </p:nvPicPr>
        <p:blipFill>
          <a:blip r:embed="rId5"/>
          <a:stretch>
            <a:fillRect/>
          </a:stretch>
        </p:blipFill>
        <p:spPr>
          <a:xfrm>
            <a:off x="-2860" y="692696"/>
            <a:ext cx="6488562" cy="1368152"/>
          </a:xfrm>
          <a:prstGeom prst="rect">
            <a:avLst/>
          </a:prstGeom>
        </p:spPr>
      </p:pic>
    </p:spTree>
    <p:extLst>
      <p:ext uri="{BB962C8B-B14F-4D97-AF65-F5344CB8AC3E}">
        <p14:creationId xmlns:p14="http://schemas.microsoft.com/office/powerpoint/2010/main" val="22404371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echte verbindingslijn 23"/>
          <p:cNvCxnSpPr/>
          <p:nvPr/>
        </p:nvCxnSpPr>
        <p:spPr>
          <a:xfrm flipV="1">
            <a:off x="7587026" y="919023"/>
            <a:ext cx="0" cy="364612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5" name="Afbeelding 24"/>
          <p:cNvPicPr>
            <a:picLocks noChangeAspect="1"/>
          </p:cNvPicPr>
          <p:nvPr/>
        </p:nvPicPr>
        <p:blipFill rotWithShape="1">
          <a:blip r:embed="rId3"/>
          <a:srcRect l="12559" t="38234" r="55524" b="20571"/>
          <a:stretch/>
        </p:blipFill>
        <p:spPr>
          <a:xfrm rot="16200000">
            <a:off x="7092847" y="4593427"/>
            <a:ext cx="1352717" cy="1287872"/>
          </a:xfrm>
          <a:prstGeom prst="rect">
            <a:avLst/>
          </a:prstGeom>
        </p:spPr>
      </p:pic>
      <p:sp>
        <p:nvSpPr>
          <p:cNvPr id="33" name="Rechthoek 32"/>
          <p:cNvSpPr/>
          <p:nvPr/>
        </p:nvSpPr>
        <p:spPr>
          <a:xfrm>
            <a:off x="7272601" y="84328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6" name="Rechthoek 35"/>
          <p:cNvSpPr/>
          <p:nvPr/>
        </p:nvSpPr>
        <p:spPr>
          <a:xfrm>
            <a:off x="7272601" y="376071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50" name="Tekstvak 49"/>
          <p:cNvSpPr txBox="1"/>
          <p:nvPr/>
        </p:nvSpPr>
        <p:spPr>
          <a:xfrm>
            <a:off x="8206673" y="4910979"/>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51" name="Tekstvak 50"/>
          <p:cNvSpPr txBox="1"/>
          <p:nvPr/>
        </p:nvSpPr>
        <p:spPr>
          <a:xfrm>
            <a:off x="7134291" y="5817475"/>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42" name="Ovaal 41"/>
          <p:cNvSpPr/>
          <p:nvPr/>
        </p:nvSpPr>
        <p:spPr>
          <a:xfrm>
            <a:off x="6861425" y="1541983"/>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55" name="Ovaal 54"/>
          <p:cNvSpPr/>
          <p:nvPr/>
        </p:nvSpPr>
        <p:spPr>
          <a:xfrm>
            <a:off x="6727631" y="1420259"/>
            <a:ext cx="1685511" cy="1685314"/>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57" name="Rechte verbindingslijn 56"/>
          <p:cNvCxnSpPr/>
          <p:nvPr/>
        </p:nvCxnSpPr>
        <p:spPr>
          <a:xfrm flipH="1">
            <a:off x="7581620" y="1749580"/>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8" name="Rechte verbindingslijn 57"/>
          <p:cNvCxnSpPr/>
          <p:nvPr/>
        </p:nvCxnSpPr>
        <p:spPr>
          <a:xfrm flipH="1">
            <a:off x="7587026" y="1862822"/>
            <a:ext cx="725382" cy="418040"/>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0" name="Tekstvak 59"/>
          <p:cNvSpPr txBox="1"/>
          <p:nvPr/>
        </p:nvSpPr>
        <p:spPr>
          <a:xfrm>
            <a:off x="7552219" y="1749580"/>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61" name="Tekstvak 60"/>
          <p:cNvSpPr txBox="1"/>
          <p:nvPr/>
        </p:nvSpPr>
        <p:spPr>
          <a:xfrm>
            <a:off x="7858124" y="2331805"/>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sp>
        <p:nvSpPr>
          <p:cNvPr id="2" name="Tekstvak 1"/>
          <p:cNvSpPr txBox="1"/>
          <p:nvPr/>
        </p:nvSpPr>
        <p:spPr>
          <a:xfrm>
            <a:off x="251520" y="-59328"/>
            <a:ext cx="7395474" cy="3416320"/>
          </a:xfrm>
          <a:prstGeom prst="rect">
            <a:avLst/>
          </a:prstGeom>
          <a:noFill/>
        </p:spPr>
        <p:txBody>
          <a:bodyPr wrap="none" rtlCol="0">
            <a:spAutoFit/>
          </a:bodyPr>
          <a:lstStyle/>
          <a:p>
            <a:r>
              <a:rPr lang="nl-NL" sz="3600" dirty="0" err="1" smtClean="0"/>
              <a:t>There’s</a:t>
            </a:r>
            <a:r>
              <a:rPr lang="nl-NL" sz="3600" dirty="0" smtClean="0"/>
              <a:t> </a:t>
            </a:r>
            <a:r>
              <a:rPr lang="nl-NL" sz="3600" dirty="0" err="1" smtClean="0"/>
              <a:t>an</a:t>
            </a:r>
            <a:r>
              <a:rPr lang="nl-NL" sz="3600" dirty="0" smtClean="0"/>
              <a:t> </a:t>
            </a:r>
            <a:r>
              <a:rPr lang="nl-NL" sz="3600" dirty="0" err="1" smtClean="0"/>
              <a:t>arbitrariness</a:t>
            </a:r>
            <a:r>
              <a:rPr lang="nl-NL" sz="3600" dirty="0" smtClean="0"/>
              <a:t> </a:t>
            </a:r>
            <a:r>
              <a:rPr lang="nl-NL" sz="3600" dirty="0" err="1" smtClean="0"/>
              <a:t>to</a:t>
            </a:r>
            <a:r>
              <a:rPr lang="nl-NL" sz="3600" dirty="0" smtClean="0"/>
              <a:t> the </a:t>
            </a:r>
            <a:r>
              <a:rPr lang="nl-NL" sz="3600" dirty="0" err="1" smtClean="0"/>
              <a:t>clocks</a:t>
            </a:r>
            <a:r>
              <a:rPr lang="nl-NL" sz="3600" dirty="0" smtClean="0"/>
              <a:t>…</a:t>
            </a:r>
          </a:p>
          <a:p>
            <a:r>
              <a:rPr lang="nl-NL" sz="3600" dirty="0" err="1"/>
              <a:t>a</a:t>
            </a:r>
            <a:r>
              <a:rPr lang="nl-NL" sz="3600" dirty="0" err="1" smtClean="0"/>
              <a:t>ll</a:t>
            </a:r>
            <a:r>
              <a:rPr lang="nl-NL" sz="3600" dirty="0" smtClean="0"/>
              <a:t> these </a:t>
            </a:r>
            <a:r>
              <a:rPr lang="nl-NL" sz="3600" dirty="0" err="1" smtClean="0"/>
              <a:t>clocks</a:t>
            </a:r>
            <a:r>
              <a:rPr lang="nl-NL" sz="3600" dirty="0" smtClean="0"/>
              <a:t> have a different</a:t>
            </a:r>
          </a:p>
          <a:p>
            <a:r>
              <a:rPr lang="nl-NL" sz="3600" dirty="0" smtClean="0"/>
              <a:t>	‘time </a:t>
            </a:r>
            <a:r>
              <a:rPr lang="nl-NL" sz="3600" dirty="0" err="1" smtClean="0"/>
              <a:t>difference</a:t>
            </a:r>
            <a:r>
              <a:rPr lang="nl-NL" sz="3600" dirty="0" smtClean="0"/>
              <a:t>’</a:t>
            </a:r>
          </a:p>
          <a:p>
            <a:endParaRPr lang="nl-NL" sz="3600" dirty="0"/>
          </a:p>
          <a:p>
            <a:r>
              <a:rPr lang="nl-NL" sz="3600" dirty="0" err="1" smtClean="0"/>
              <a:t>and</a:t>
            </a:r>
            <a:r>
              <a:rPr lang="nl-NL" sz="3600" dirty="0" smtClean="0"/>
              <a:t> a displaced </a:t>
            </a:r>
            <a:r>
              <a:rPr lang="nl-NL" sz="3600" dirty="0" err="1" smtClean="0"/>
              <a:t>sphere</a:t>
            </a:r>
            <a:r>
              <a:rPr lang="nl-NL" sz="3600" dirty="0" smtClean="0"/>
              <a:t> </a:t>
            </a:r>
            <a:r>
              <a:rPr lang="nl-NL" sz="3600" dirty="0" err="1" smtClean="0"/>
              <a:t>wouldn’t</a:t>
            </a:r>
            <a:endParaRPr lang="nl-NL" sz="3600" dirty="0" smtClean="0"/>
          </a:p>
          <a:p>
            <a:r>
              <a:rPr lang="nl-NL" sz="3600" dirty="0" err="1"/>
              <a:t>a</a:t>
            </a:r>
            <a:r>
              <a:rPr lang="nl-NL" sz="3600" dirty="0" err="1" smtClean="0"/>
              <a:t>lways</a:t>
            </a:r>
            <a:r>
              <a:rPr lang="nl-NL" sz="3600" dirty="0" smtClean="0"/>
              <a:t> show </a:t>
            </a:r>
            <a:r>
              <a:rPr lang="nl-NL" sz="3600" dirty="0" err="1" smtClean="0"/>
              <a:t>an</a:t>
            </a:r>
            <a:r>
              <a:rPr lang="nl-NL" sz="3600" dirty="0" smtClean="0"/>
              <a:t> effect</a:t>
            </a:r>
          </a:p>
        </p:txBody>
      </p:sp>
      <p:cxnSp>
        <p:nvCxnSpPr>
          <p:cNvPr id="41" name="Rechte verbindingslijn 40"/>
          <p:cNvCxnSpPr/>
          <p:nvPr/>
        </p:nvCxnSpPr>
        <p:spPr>
          <a:xfrm flipV="1">
            <a:off x="8172400" y="1583076"/>
            <a:ext cx="0" cy="249399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Rechte verbindingslijn 42"/>
          <p:cNvCxnSpPr/>
          <p:nvPr/>
        </p:nvCxnSpPr>
        <p:spPr>
          <a:xfrm flipV="1">
            <a:off x="6156176" y="1303428"/>
            <a:ext cx="1664568" cy="270163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Rechthoek 44"/>
          <p:cNvSpPr/>
          <p:nvPr/>
        </p:nvSpPr>
        <p:spPr>
          <a:xfrm>
            <a:off x="7884368" y="1568756"/>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53" name="Rechthoek 52"/>
          <p:cNvSpPr/>
          <p:nvPr/>
        </p:nvSpPr>
        <p:spPr>
          <a:xfrm>
            <a:off x="7884368" y="3068960"/>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62" name="Rechthoek 61"/>
          <p:cNvSpPr/>
          <p:nvPr/>
        </p:nvSpPr>
        <p:spPr>
          <a:xfrm rot="1931882">
            <a:off x="7504102" y="1287609"/>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63" name="Rechthoek 62"/>
          <p:cNvSpPr/>
          <p:nvPr/>
        </p:nvSpPr>
        <p:spPr>
          <a:xfrm rot="1931882">
            <a:off x="6267851" y="3303833"/>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64" name="Tekstvak 63"/>
          <p:cNvSpPr txBox="1"/>
          <p:nvPr/>
        </p:nvSpPr>
        <p:spPr>
          <a:xfrm>
            <a:off x="231103" y="5685055"/>
            <a:ext cx="6069089" cy="1200329"/>
          </a:xfrm>
          <a:prstGeom prst="rect">
            <a:avLst/>
          </a:prstGeom>
          <a:noFill/>
        </p:spPr>
        <p:txBody>
          <a:bodyPr wrap="none" rtlCol="0">
            <a:spAutoFit/>
          </a:bodyPr>
          <a:lstStyle/>
          <a:p>
            <a:r>
              <a:rPr lang="nl-NL" sz="3600" dirty="0" smtClean="0"/>
              <a:t>… </a:t>
            </a:r>
            <a:r>
              <a:rPr lang="nl-NL" sz="3600" dirty="0" err="1" smtClean="0"/>
              <a:t>how</a:t>
            </a:r>
            <a:r>
              <a:rPr lang="nl-NL" sz="3600" dirty="0" smtClean="0"/>
              <a:t> </a:t>
            </a:r>
            <a:r>
              <a:rPr lang="nl-NL" sz="3600" dirty="0" err="1" smtClean="0"/>
              <a:t>about</a:t>
            </a:r>
            <a:r>
              <a:rPr lang="nl-NL" sz="3600" dirty="0" smtClean="0"/>
              <a:t> </a:t>
            </a:r>
            <a:r>
              <a:rPr lang="nl-NL" sz="3600" dirty="0" err="1" smtClean="0"/>
              <a:t>giving</a:t>
            </a:r>
            <a:r>
              <a:rPr lang="nl-NL" sz="3600" dirty="0" smtClean="0"/>
              <a:t> </a:t>
            </a:r>
            <a:r>
              <a:rPr lang="nl-NL" sz="3600" dirty="0" err="1" smtClean="0"/>
              <a:t>every</a:t>
            </a:r>
            <a:r>
              <a:rPr lang="nl-NL" sz="3600" dirty="0" smtClean="0"/>
              <a:t> </a:t>
            </a:r>
            <a:r>
              <a:rPr lang="nl-NL" sz="3600" dirty="0" err="1" smtClean="0"/>
              <a:t>atom</a:t>
            </a:r>
            <a:r>
              <a:rPr lang="nl-NL" sz="3600" dirty="0" smtClean="0"/>
              <a:t> </a:t>
            </a:r>
          </a:p>
          <a:p>
            <a:r>
              <a:rPr lang="nl-NL" sz="3600" dirty="0" smtClean="0"/>
              <a:t>in the </a:t>
            </a:r>
            <a:r>
              <a:rPr lang="nl-NL" sz="3600" dirty="0" err="1" smtClean="0"/>
              <a:t>sphere</a:t>
            </a:r>
            <a:r>
              <a:rPr lang="nl-NL" sz="3600" dirty="0"/>
              <a:t> </a:t>
            </a:r>
            <a:r>
              <a:rPr lang="nl-NL" sz="3600" dirty="0" err="1" smtClean="0"/>
              <a:t>their</a:t>
            </a:r>
            <a:r>
              <a:rPr lang="nl-NL" sz="3600" dirty="0" smtClean="0"/>
              <a:t> </a:t>
            </a:r>
            <a:r>
              <a:rPr lang="nl-NL" sz="3600" dirty="0" err="1" smtClean="0"/>
              <a:t>own</a:t>
            </a:r>
            <a:r>
              <a:rPr lang="nl-NL" sz="3600" dirty="0" smtClean="0"/>
              <a:t> </a:t>
            </a:r>
            <a:r>
              <a:rPr lang="nl-NL" sz="3600" dirty="0" err="1" smtClean="0"/>
              <a:t>clock</a:t>
            </a:r>
            <a:r>
              <a:rPr lang="nl-NL" sz="3600" dirty="0" smtClean="0"/>
              <a:t>?</a:t>
            </a:r>
            <a:endParaRPr lang="nl-NL" sz="3600" dirty="0"/>
          </a:p>
        </p:txBody>
      </p:sp>
      <p:sp>
        <p:nvSpPr>
          <p:cNvPr id="68" name="Ovaal 67"/>
          <p:cNvSpPr/>
          <p:nvPr/>
        </p:nvSpPr>
        <p:spPr>
          <a:xfrm>
            <a:off x="2309113" y="3873424"/>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69" name="Ovaal 68"/>
          <p:cNvSpPr/>
          <p:nvPr/>
        </p:nvSpPr>
        <p:spPr>
          <a:xfrm>
            <a:off x="2679375" y="3895715"/>
            <a:ext cx="1440160" cy="1440161"/>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70" name="Rechte verbindingslijn 69"/>
          <p:cNvCxnSpPr/>
          <p:nvPr/>
        </p:nvCxnSpPr>
        <p:spPr>
          <a:xfrm flipH="1">
            <a:off x="3029308" y="4081021"/>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1" name="Rechte verbindingslijn 70"/>
          <p:cNvCxnSpPr/>
          <p:nvPr/>
        </p:nvCxnSpPr>
        <p:spPr>
          <a:xfrm flipH="1" flipV="1">
            <a:off x="3034714" y="4612303"/>
            <a:ext cx="364741" cy="3493"/>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72" name="Tekstvak 71"/>
          <p:cNvSpPr txBox="1"/>
          <p:nvPr/>
        </p:nvSpPr>
        <p:spPr>
          <a:xfrm>
            <a:off x="2999907" y="4081021"/>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73" name="Tekstvak 72"/>
          <p:cNvSpPr txBox="1"/>
          <p:nvPr/>
        </p:nvSpPr>
        <p:spPr>
          <a:xfrm>
            <a:off x="3305812" y="4663246"/>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cxnSp>
        <p:nvCxnSpPr>
          <p:cNvPr id="75" name="Rechte verbindingslijn 74"/>
          <p:cNvCxnSpPr/>
          <p:nvPr/>
        </p:nvCxnSpPr>
        <p:spPr>
          <a:xfrm>
            <a:off x="1383231" y="4615795"/>
            <a:ext cx="3024336" cy="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hthoek 77"/>
          <p:cNvSpPr/>
          <p:nvPr/>
        </p:nvSpPr>
        <p:spPr>
          <a:xfrm rot="5400000">
            <a:off x="4051266" y="4559491"/>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79" name="Rechthoek 78"/>
          <p:cNvSpPr/>
          <p:nvPr/>
        </p:nvSpPr>
        <p:spPr>
          <a:xfrm rot="5400000">
            <a:off x="1566914" y="4559491"/>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80" name="Rechte verbindingslijn 79"/>
          <p:cNvCxnSpPr/>
          <p:nvPr/>
        </p:nvCxnSpPr>
        <p:spPr>
          <a:xfrm flipV="1">
            <a:off x="2051720" y="3463668"/>
            <a:ext cx="1428127" cy="234159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Rechthoek 80"/>
          <p:cNvSpPr/>
          <p:nvPr/>
        </p:nvSpPr>
        <p:spPr>
          <a:xfrm rot="1931882">
            <a:off x="3163205" y="3447849"/>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82" name="Rechthoek 81"/>
          <p:cNvSpPr/>
          <p:nvPr/>
        </p:nvSpPr>
        <p:spPr>
          <a:xfrm rot="1931882">
            <a:off x="1926954" y="5464073"/>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Tree>
    <p:extLst>
      <p:ext uri="{BB962C8B-B14F-4D97-AF65-F5344CB8AC3E}">
        <p14:creationId xmlns:p14="http://schemas.microsoft.com/office/powerpoint/2010/main" val="133283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p:cNvSpPr/>
          <p:nvPr/>
        </p:nvSpPr>
        <p:spPr>
          <a:xfrm>
            <a:off x="1939687" y="1354910"/>
            <a:ext cx="2533991" cy="2533694"/>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6" name="Rechte verbindingslijn 5"/>
          <p:cNvCxnSpPr/>
          <p:nvPr/>
        </p:nvCxnSpPr>
        <p:spPr>
          <a:xfrm>
            <a:off x="3206684" y="4495559"/>
            <a:ext cx="1877" cy="1787751"/>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8" name="Rechte verbindingslijn 7"/>
          <p:cNvCxnSpPr/>
          <p:nvPr/>
        </p:nvCxnSpPr>
        <p:spPr>
          <a:xfrm flipH="1">
            <a:off x="3208563" y="6283310"/>
            <a:ext cx="3688865" cy="0"/>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11" name="Rechte verbindingslijn 10"/>
          <p:cNvCxnSpPr/>
          <p:nvPr/>
        </p:nvCxnSpPr>
        <p:spPr>
          <a:xfrm>
            <a:off x="4489010" y="1354910"/>
            <a:ext cx="1877" cy="4941768"/>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12" name="Rechte verbindingslijn 11"/>
          <p:cNvCxnSpPr/>
          <p:nvPr/>
        </p:nvCxnSpPr>
        <p:spPr>
          <a:xfrm flipH="1">
            <a:off x="3206684" y="4508927"/>
            <a:ext cx="1284204" cy="1787751"/>
          </a:xfrm>
          <a:prstGeom prst="line">
            <a:avLst/>
          </a:prstGeom>
          <a:ln/>
        </p:spPr>
        <p:style>
          <a:lnRef idx="2">
            <a:schemeClr val="dk1"/>
          </a:lnRef>
          <a:fillRef idx="0">
            <a:schemeClr val="dk1"/>
          </a:fillRef>
          <a:effectRef idx="1">
            <a:schemeClr val="dk1"/>
          </a:effectRef>
          <a:fontRef idx="minor">
            <a:schemeClr val="tx1"/>
          </a:fontRef>
        </p:style>
      </p:cxnSp>
      <p:sp>
        <p:nvSpPr>
          <p:cNvPr id="17" name="Vrije vorm 16"/>
          <p:cNvSpPr/>
          <p:nvPr/>
        </p:nvSpPr>
        <p:spPr>
          <a:xfrm>
            <a:off x="4475901" y="4508927"/>
            <a:ext cx="2421526" cy="1606713"/>
          </a:xfrm>
          <a:custGeom>
            <a:avLst/>
            <a:gdLst>
              <a:gd name="connsiteX0" fmla="*/ 0 w 1386583"/>
              <a:gd name="connsiteY0" fmla="*/ 0 h 920015"/>
              <a:gd name="connsiteX1" fmla="*/ 427638 w 1386583"/>
              <a:gd name="connsiteY1" fmla="*/ 492403 h 920015"/>
              <a:gd name="connsiteX2" fmla="*/ 790482 w 1386583"/>
              <a:gd name="connsiteY2" fmla="*/ 712688 h 920015"/>
              <a:gd name="connsiteX3" fmla="*/ 1386583 w 1386583"/>
              <a:gd name="connsiteY3" fmla="*/ 920015 h 920015"/>
            </a:gdLst>
            <a:ahLst/>
            <a:cxnLst>
              <a:cxn ang="0">
                <a:pos x="connsiteX0" y="connsiteY0"/>
              </a:cxn>
              <a:cxn ang="0">
                <a:pos x="connsiteX1" y="connsiteY1"/>
              </a:cxn>
              <a:cxn ang="0">
                <a:pos x="connsiteX2" y="connsiteY2"/>
              </a:cxn>
              <a:cxn ang="0">
                <a:pos x="connsiteX3" y="connsiteY3"/>
              </a:cxn>
            </a:cxnLst>
            <a:rect l="l" t="t" r="r" b="b"/>
            <a:pathLst>
              <a:path w="1386583" h="920015">
                <a:moveTo>
                  <a:pt x="0" y="0"/>
                </a:moveTo>
                <a:cubicBezTo>
                  <a:pt x="147945" y="186811"/>
                  <a:pt x="295891" y="373622"/>
                  <a:pt x="427638" y="492403"/>
                </a:cubicBezTo>
                <a:cubicBezTo>
                  <a:pt x="559385" y="611184"/>
                  <a:pt x="630658" y="641419"/>
                  <a:pt x="790482" y="712688"/>
                </a:cubicBezTo>
                <a:cubicBezTo>
                  <a:pt x="950306" y="783957"/>
                  <a:pt x="1386583" y="920015"/>
                  <a:pt x="1386583" y="92001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nl-NL">
              <a:solidFill>
                <a:prstClr val="black"/>
              </a:solidFill>
              <a:latin typeface="Calibri"/>
            </a:endParaRPr>
          </a:p>
        </p:txBody>
      </p:sp>
      <p:sp>
        <p:nvSpPr>
          <p:cNvPr id="19" name="Tekstvak 18"/>
          <p:cNvSpPr txBox="1"/>
          <p:nvPr/>
        </p:nvSpPr>
        <p:spPr>
          <a:xfrm>
            <a:off x="2463652" y="4752170"/>
            <a:ext cx="1181574" cy="523220"/>
          </a:xfrm>
          <a:prstGeom prst="rect">
            <a:avLst/>
          </a:prstGeom>
          <a:noFill/>
        </p:spPr>
        <p:txBody>
          <a:bodyPr wrap="square" rtlCol="0">
            <a:spAutoFit/>
          </a:bodyPr>
          <a:lstStyle/>
          <a:p>
            <a:pPr defTabSz="457200"/>
            <a:r>
              <a:rPr lang="nl-NL" sz="2800" dirty="0" smtClean="0">
                <a:solidFill>
                  <a:prstClr val="black"/>
                </a:solidFill>
                <a:latin typeface="Symbol" charset="2"/>
                <a:cs typeface="Symbol" charset="2"/>
              </a:rPr>
              <a:t>F</a:t>
            </a:r>
            <a:r>
              <a:rPr lang="nl-NL" sz="2800" dirty="0" smtClean="0">
                <a:solidFill>
                  <a:prstClr val="black"/>
                </a:solidFill>
                <a:latin typeface="Calibri"/>
                <a:cs typeface="Symbol" charset="2"/>
              </a:rPr>
              <a:t>(r)</a:t>
            </a:r>
            <a:endParaRPr lang="nl-NL" sz="2800" dirty="0">
              <a:solidFill>
                <a:prstClr val="black"/>
              </a:solidFill>
              <a:latin typeface="Symbol" charset="2"/>
              <a:cs typeface="Symbol" charset="2"/>
            </a:endParaRPr>
          </a:p>
        </p:txBody>
      </p:sp>
      <p:sp>
        <p:nvSpPr>
          <p:cNvPr id="22" name="Ovaal 21"/>
          <p:cNvSpPr/>
          <p:nvPr/>
        </p:nvSpPr>
        <p:spPr>
          <a:xfrm>
            <a:off x="1510459" y="956052"/>
            <a:ext cx="3395428" cy="3395032"/>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21" name="Rechthoek 20"/>
          <p:cNvSpPr/>
          <p:nvPr/>
        </p:nvSpPr>
        <p:spPr>
          <a:xfrm>
            <a:off x="1103868" y="1137092"/>
            <a:ext cx="1425760" cy="31172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23" name="Rechte verbindingslijn 22"/>
          <p:cNvCxnSpPr/>
          <p:nvPr/>
        </p:nvCxnSpPr>
        <p:spPr>
          <a:xfrm>
            <a:off x="4913582" y="1349503"/>
            <a:ext cx="1877" cy="4941768"/>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24" name="Rechte verbindingslijn 23"/>
          <p:cNvCxnSpPr/>
          <p:nvPr/>
        </p:nvCxnSpPr>
        <p:spPr>
          <a:xfrm flipH="1">
            <a:off x="3206685" y="5097301"/>
            <a:ext cx="1699202" cy="1193971"/>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28" name="Rechte verbindingslijn 27"/>
          <p:cNvCxnSpPr/>
          <p:nvPr/>
        </p:nvCxnSpPr>
        <p:spPr>
          <a:xfrm flipH="1">
            <a:off x="3208563" y="4879756"/>
            <a:ext cx="1282326" cy="1416922"/>
          </a:xfrm>
          <a:prstGeom prst="line">
            <a:avLst/>
          </a:prstGeom>
          <a:ln w="28575" cmpd="sng">
            <a:prstDash val="dot"/>
          </a:ln>
        </p:spPr>
        <p:style>
          <a:lnRef idx="2">
            <a:schemeClr val="dk1"/>
          </a:lnRef>
          <a:fillRef idx="0">
            <a:schemeClr val="dk1"/>
          </a:fillRef>
          <a:effectRef idx="1">
            <a:schemeClr val="dk1"/>
          </a:effectRef>
          <a:fontRef idx="minor">
            <a:schemeClr val="tx1"/>
          </a:fontRef>
        </p:style>
      </p:cxnSp>
      <p:cxnSp>
        <p:nvCxnSpPr>
          <p:cNvPr id="31" name="Rechte verbindingslijn 30"/>
          <p:cNvCxnSpPr/>
          <p:nvPr/>
        </p:nvCxnSpPr>
        <p:spPr>
          <a:xfrm flipH="1" flipV="1">
            <a:off x="4490888" y="4879756"/>
            <a:ext cx="424572" cy="177015"/>
          </a:xfrm>
          <a:prstGeom prst="line">
            <a:avLst/>
          </a:prstGeom>
          <a:ln w="28575" cmpd="sng">
            <a:prstDash val="dot"/>
          </a:ln>
        </p:spPr>
        <p:style>
          <a:lnRef idx="2">
            <a:schemeClr val="dk1"/>
          </a:lnRef>
          <a:fillRef idx="0">
            <a:schemeClr val="dk1"/>
          </a:fillRef>
          <a:effectRef idx="1">
            <a:schemeClr val="dk1"/>
          </a:effectRef>
          <a:fontRef idx="minor">
            <a:schemeClr val="tx1"/>
          </a:fontRef>
        </p:style>
      </p:cxnSp>
      <p:sp>
        <p:nvSpPr>
          <p:cNvPr id="35" name="Tekstvak 34"/>
          <p:cNvSpPr txBox="1"/>
          <p:nvPr/>
        </p:nvSpPr>
        <p:spPr>
          <a:xfrm>
            <a:off x="4244106" y="6214203"/>
            <a:ext cx="459143" cy="523220"/>
          </a:xfrm>
          <a:prstGeom prst="rect">
            <a:avLst/>
          </a:prstGeom>
          <a:noFill/>
        </p:spPr>
        <p:txBody>
          <a:bodyPr wrap="none" rtlCol="0">
            <a:spAutoFit/>
          </a:bodyPr>
          <a:lstStyle/>
          <a:p>
            <a:pPr algn="ctr" defTabSz="457200"/>
            <a:r>
              <a:rPr lang="nl-NL" sz="2800" i="1" dirty="0">
                <a:solidFill>
                  <a:prstClr val="black"/>
                </a:solidFill>
                <a:latin typeface="Calibri"/>
              </a:rPr>
              <a:t>a</a:t>
            </a:r>
          </a:p>
        </p:txBody>
      </p:sp>
      <p:sp>
        <p:nvSpPr>
          <p:cNvPr id="25" name="Tekstvak 24"/>
          <p:cNvSpPr txBox="1"/>
          <p:nvPr/>
        </p:nvSpPr>
        <p:spPr>
          <a:xfrm>
            <a:off x="3520331" y="4752170"/>
            <a:ext cx="678935" cy="461665"/>
          </a:xfrm>
          <a:prstGeom prst="rect">
            <a:avLst/>
          </a:prstGeom>
          <a:noFill/>
        </p:spPr>
        <p:txBody>
          <a:bodyPr wrap="square" rtlCol="0">
            <a:spAutoFit/>
          </a:bodyPr>
          <a:lstStyle/>
          <a:p>
            <a:pPr defTabSz="457200"/>
            <a:r>
              <a:rPr lang="nl-NL" sz="2400" dirty="0" smtClean="0">
                <a:solidFill>
                  <a:prstClr val="black"/>
                </a:solidFill>
                <a:latin typeface="Symbol" charset="2"/>
                <a:cs typeface="Symbol" charset="2"/>
              </a:rPr>
              <a:t>F</a:t>
            </a:r>
            <a:r>
              <a:rPr lang="nl-NL" sz="2400" baseline="-25000" dirty="0" smtClean="0">
                <a:solidFill>
                  <a:prstClr val="black"/>
                </a:solidFill>
                <a:latin typeface="Calibri"/>
                <a:cs typeface="Symbol" charset="2"/>
              </a:rPr>
              <a:t>a</a:t>
            </a:r>
            <a:endParaRPr lang="nl-NL" sz="2400" baseline="-25000" dirty="0">
              <a:solidFill>
                <a:prstClr val="black"/>
              </a:solidFill>
              <a:latin typeface="Symbol" charset="2"/>
              <a:cs typeface="Symbol" charset="2"/>
            </a:endParaRPr>
          </a:p>
        </p:txBody>
      </p:sp>
      <p:sp>
        <p:nvSpPr>
          <p:cNvPr id="26" name="Tekstvak 25"/>
          <p:cNvSpPr txBox="1"/>
          <p:nvPr/>
        </p:nvSpPr>
        <p:spPr>
          <a:xfrm>
            <a:off x="3977939" y="5575383"/>
            <a:ext cx="678935" cy="461665"/>
          </a:xfrm>
          <a:prstGeom prst="rect">
            <a:avLst/>
          </a:prstGeom>
          <a:noFill/>
        </p:spPr>
        <p:txBody>
          <a:bodyPr wrap="square" rtlCol="0">
            <a:spAutoFit/>
          </a:bodyPr>
          <a:lstStyle/>
          <a:p>
            <a:pPr defTabSz="457200"/>
            <a:r>
              <a:rPr lang="nl-NL" sz="2400" dirty="0" err="1" smtClean="0">
                <a:solidFill>
                  <a:prstClr val="black"/>
                </a:solidFill>
                <a:latin typeface="Symbol" charset="2"/>
                <a:cs typeface="Symbol" charset="2"/>
              </a:rPr>
              <a:t>F</a:t>
            </a:r>
            <a:r>
              <a:rPr lang="nl-NL" sz="2400" baseline="-25000" dirty="0" err="1" smtClean="0">
                <a:solidFill>
                  <a:prstClr val="black"/>
                </a:solidFill>
                <a:latin typeface="Calibri"/>
                <a:cs typeface="Symbol" charset="2"/>
              </a:rPr>
              <a:t>b</a:t>
            </a:r>
            <a:endParaRPr lang="nl-NL" sz="2400" baseline="-25000" dirty="0">
              <a:solidFill>
                <a:prstClr val="black"/>
              </a:solidFill>
              <a:latin typeface="Symbol" charset="2"/>
              <a:cs typeface="Symbol" charset="2"/>
            </a:endParaRPr>
          </a:p>
        </p:txBody>
      </p:sp>
      <p:sp>
        <p:nvSpPr>
          <p:cNvPr id="27" name="Tekstvak 26"/>
          <p:cNvSpPr txBox="1"/>
          <p:nvPr/>
        </p:nvSpPr>
        <p:spPr>
          <a:xfrm>
            <a:off x="4660410" y="6218148"/>
            <a:ext cx="459143" cy="523220"/>
          </a:xfrm>
          <a:prstGeom prst="rect">
            <a:avLst/>
          </a:prstGeom>
          <a:noFill/>
        </p:spPr>
        <p:txBody>
          <a:bodyPr wrap="none" rtlCol="0">
            <a:spAutoFit/>
          </a:bodyPr>
          <a:lstStyle/>
          <a:p>
            <a:pPr algn="ctr" defTabSz="457200"/>
            <a:r>
              <a:rPr lang="nl-NL" sz="2800" i="1" dirty="0" smtClean="0">
                <a:solidFill>
                  <a:prstClr val="black"/>
                </a:solidFill>
                <a:latin typeface="Calibri"/>
              </a:rPr>
              <a:t>b</a:t>
            </a:r>
            <a:endParaRPr lang="nl-NL" sz="2800" i="1" dirty="0">
              <a:solidFill>
                <a:prstClr val="black"/>
              </a:solidFill>
              <a:latin typeface="Calibri"/>
            </a:endParaRPr>
          </a:p>
        </p:txBody>
      </p:sp>
      <p:sp>
        <p:nvSpPr>
          <p:cNvPr id="29" name="Tekstvak 28"/>
          <p:cNvSpPr txBox="1"/>
          <p:nvPr/>
        </p:nvSpPr>
        <p:spPr>
          <a:xfrm>
            <a:off x="6397915" y="6189397"/>
            <a:ext cx="397602" cy="523220"/>
          </a:xfrm>
          <a:prstGeom prst="rect">
            <a:avLst/>
          </a:prstGeom>
          <a:noFill/>
        </p:spPr>
        <p:txBody>
          <a:bodyPr wrap="none" rtlCol="0">
            <a:spAutoFit/>
          </a:bodyPr>
          <a:lstStyle/>
          <a:p>
            <a:pPr algn="ctr" defTabSz="457200"/>
            <a:r>
              <a:rPr lang="nl-NL" sz="2800" i="1" dirty="0" smtClean="0">
                <a:solidFill>
                  <a:prstClr val="black"/>
                </a:solidFill>
                <a:latin typeface="Calibri"/>
              </a:rPr>
              <a:t>r</a:t>
            </a:r>
            <a:endParaRPr lang="nl-NL" sz="2800" i="1" dirty="0">
              <a:solidFill>
                <a:prstClr val="black"/>
              </a:solidFill>
              <a:latin typeface="Calibri"/>
            </a:endParaRPr>
          </a:p>
        </p:txBody>
      </p:sp>
      <p:cxnSp>
        <p:nvCxnSpPr>
          <p:cNvPr id="30" name="Rechte verbindingslijn 29"/>
          <p:cNvCxnSpPr/>
          <p:nvPr/>
        </p:nvCxnSpPr>
        <p:spPr>
          <a:xfrm>
            <a:off x="3204807" y="1341542"/>
            <a:ext cx="1877" cy="4941768"/>
          </a:xfrm>
          <a:prstGeom prst="line">
            <a:avLst/>
          </a:prstGeom>
          <a:ln w="6350" cmpd="sng"/>
        </p:spPr>
        <p:style>
          <a:lnRef idx="2">
            <a:schemeClr val="dk1"/>
          </a:lnRef>
          <a:fillRef idx="0">
            <a:schemeClr val="dk1"/>
          </a:fillRef>
          <a:effectRef idx="1">
            <a:schemeClr val="dk1"/>
          </a:effectRef>
          <a:fontRef idx="minor">
            <a:schemeClr val="tx1"/>
          </a:fontRef>
        </p:style>
      </p:cxnSp>
      <p:sp>
        <p:nvSpPr>
          <p:cNvPr id="32" name="Titel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dirty="0" err="1" smtClean="0"/>
              <a:t>Local</a:t>
            </a:r>
            <a:r>
              <a:rPr lang="nl-NL" dirty="0" smtClean="0"/>
              <a:t> </a:t>
            </a:r>
            <a:r>
              <a:rPr lang="nl-NL" dirty="0" err="1" smtClean="0"/>
              <a:t>clocks</a:t>
            </a:r>
            <a:r>
              <a:rPr lang="nl-NL" dirty="0" smtClean="0"/>
              <a:t>:</a:t>
            </a:r>
          </a:p>
          <a:p>
            <a:endParaRPr lang="nl-NL" dirty="0"/>
          </a:p>
        </p:txBody>
      </p:sp>
      <p:sp>
        <p:nvSpPr>
          <p:cNvPr id="34" name="Rechthoek 33"/>
          <p:cNvSpPr/>
          <p:nvPr/>
        </p:nvSpPr>
        <p:spPr>
          <a:xfrm rot="5400000">
            <a:off x="5583851" y="2561165"/>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44" name="Rechthoek 43"/>
          <p:cNvSpPr/>
          <p:nvPr/>
        </p:nvSpPr>
        <p:spPr>
          <a:xfrm rot="5400000">
            <a:off x="687307" y="2580607"/>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45" name="Rechte verbindingslijn 44"/>
          <p:cNvCxnSpPr/>
          <p:nvPr/>
        </p:nvCxnSpPr>
        <p:spPr>
          <a:xfrm>
            <a:off x="971600" y="2636912"/>
            <a:ext cx="4980300" cy="1321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45825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p:cNvSpPr/>
          <p:nvPr/>
        </p:nvSpPr>
        <p:spPr>
          <a:xfrm>
            <a:off x="1939687" y="1354910"/>
            <a:ext cx="2533991" cy="2533694"/>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6" name="Rechte verbindingslijn 5"/>
          <p:cNvCxnSpPr/>
          <p:nvPr/>
        </p:nvCxnSpPr>
        <p:spPr>
          <a:xfrm>
            <a:off x="3206684" y="4495559"/>
            <a:ext cx="1877" cy="1787751"/>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8" name="Rechte verbindingslijn 7"/>
          <p:cNvCxnSpPr/>
          <p:nvPr/>
        </p:nvCxnSpPr>
        <p:spPr>
          <a:xfrm flipH="1">
            <a:off x="3208563" y="6283310"/>
            <a:ext cx="3688865" cy="0"/>
          </a:xfrm>
          <a:prstGeom prst="line">
            <a:avLst/>
          </a:prstGeom>
          <a:ln/>
          <a:effectLst/>
        </p:spPr>
        <p:style>
          <a:lnRef idx="2">
            <a:schemeClr val="dk1"/>
          </a:lnRef>
          <a:fillRef idx="0">
            <a:schemeClr val="dk1"/>
          </a:fillRef>
          <a:effectRef idx="1">
            <a:schemeClr val="dk1"/>
          </a:effectRef>
          <a:fontRef idx="minor">
            <a:schemeClr val="tx1"/>
          </a:fontRef>
        </p:style>
      </p:cxnSp>
      <p:cxnSp>
        <p:nvCxnSpPr>
          <p:cNvPr id="11" name="Rechte verbindingslijn 10"/>
          <p:cNvCxnSpPr/>
          <p:nvPr/>
        </p:nvCxnSpPr>
        <p:spPr>
          <a:xfrm>
            <a:off x="4489010" y="1354910"/>
            <a:ext cx="1877" cy="4941768"/>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12" name="Rechte verbindingslijn 11"/>
          <p:cNvCxnSpPr/>
          <p:nvPr/>
        </p:nvCxnSpPr>
        <p:spPr>
          <a:xfrm flipH="1">
            <a:off x="3206684" y="4508927"/>
            <a:ext cx="1284204" cy="1787751"/>
          </a:xfrm>
          <a:prstGeom prst="line">
            <a:avLst/>
          </a:prstGeom>
          <a:ln/>
        </p:spPr>
        <p:style>
          <a:lnRef idx="2">
            <a:schemeClr val="dk1"/>
          </a:lnRef>
          <a:fillRef idx="0">
            <a:schemeClr val="dk1"/>
          </a:fillRef>
          <a:effectRef idx="1">
            <a:schemeClr val="dk1"/>
          </a:effectRef>
          <a:fontRef idx="minor">
            <a:schemeClr val="tx1"/>
          </a:fontRef>
        </p:style>
      </p:cxnSp>
      <p:sp>
        <p:nvSpPr>
          <p:cNvPr id="17" name="Vrije vorm 16"/>
          <p:cNvSpPr/>
          <p:nvPr/>
        </p:nvSpPr>
        <p:spPr>
          <a:xfrm>
            <a:off x="4475901" y="4508927"/>
            <a:ext cx="2421526" cy="1606713"/>
          </a:xfrm>
          <a:custGeom>
            <a:avLst/>
            <a:gdLst>
              <a:gd name="connsiteX0" fmla="*/ 0 w 1386583"/>
              <a:gd name="connsiteY0" fmla="*/ 0 h 920015"/>
              <a:gd name="connsiteX1" fmla="*/ 427638 w 1386583"/>
              <a:gd name="connsiteY1" fmla="*/ 492403 h 920015"/>
              <a:gd name="connsiteX2" fmla="*/ 790482 w 1386583"/>
              <a:gd name="connsiteY2" fmla="*/ 712688 h 920015"/>
              <a:gd name="connsiteX3" fmla="*/ 1386583 w 1386583"/>
              <a:gd name="connsiteY3" fmla="*/ 920015 h 920015"/>
            </a:gdLst>
            <a:ahLst/>
            <a:cxnLst>
              <a:cxn ang="0">
                <a:pos x="connsiteX0" y="connsiteY0"/>
              </a:cxn>
              <a:cxn ang="0">
                <a:pos x="connsiteX1" y="connsiteY1"/>
              </a:cxn>
              <a:cxn ang="0">
                <a:pos x="connsiteX2" y="connsiteY2"/>
              </a:cxn>
              <a:cxn ang="0">
                <a:pos x="connsiteX3" y="connsiteY3"/>
              </a:cxn>
            </a:cxnLst>
            <a:rect l="l" t="t" r="r" b="b"/>
            <a:pathLst>
              <a:path w="1386583" h="920015">
                <a:moveTo>
                  <a:pt x="0" y="0"/>
                </a:moveTo>
                <a:cubicBezTo>
                  <a:pt x="147945" y="186811"/>
                  <a:pt x="295891" y="373622"/>
                  <a:pt x="427638" y="492403"/>
                </a:cubicBezTo>
                <a:cubicBezTo>
                  <a:pt x="559385" y="611184"/>
                  <a:pt x="630658" y="641419"/>
                  <a:pt x="790482" y="712688"/>
                </a:cubicBezTo>
                <a:cubicBezTo>
                  <a:pt x="950306" y="783957"/>
                  <a:pt x="1386583" y="920015"/>
                  <a:pt x="1386583" y="92001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nl-NL">
              <a:solidFill>
                <a:prstClr val="black"/>
              </a:solidFill>
              <a:latin typeface="Calibri"/>
            </a:endParaRPr>
          </a:p>
        </p:txBody>
      </p:sp>
      <p:sp>
        <p:nvSpPr>
          <p:cNvPr id="19" name="Tekstvak 18"/>
          <p:cNvSpPr txBox="1"/>
          <p:nvPr/>
        </p:nvSpPr>
        <p:spPr>
          <a:xfrm>
            <a:off x="2463652" y="4752170"/>
            <a:ext cx="1181574" cy="523220"/>
          </a:xfrm>
          <a:prstGeom prst="rect">
            <a:avLst/>
          </a:prstGeom>
          <a:noFill/>
        </p:spPr>
        <p:txBody>
          <a:bodyPr wrap="square" rtlCol="0">
            <a:spAutoFit/>
          </a:bodyPr>
          <a:lstStyle/>
          <a:p>
            <a:pPr defTabSz="457200"/>
            <a:r>
              <a:rPr lang="nl-NL" sz="2800" dirty="0" smtClean="0">
                <a:solidFill>
                  <a:prstClr val="black"/>
                </a:solidFill>
                <a:latin typeface="Symbol" charset="2"/>
                <a:cs typeface="Symbol" charset="2"/>
              </a:rPr>
              <a:t>F</a:t>
            </a:r>
            <a:r>
              <a:rPr lang="nl-NL" sz="2800" dirty="0" smtClean="0">
                <a:solidFill>
                  <a:prstClr val="black"/>
                </a:solidFill>
                <a:latin typeface="Calibri"/>
                <a:cs typeface="Symbol" charset="2"/>
              </a:rPr>
              <a:t>(r)</a:t>
            </a:r>
            <a:endParaRPr lang="nl-NL" sz="2800" dirty="0">
              <a:solidFill>
                <a:prstClr val="black"/>
              </a:solidFill>
              <a:latin typeface="Symbol" charset="2"/>
              <a:cs typeface="Symbol" charset="2"/>
            </a:endParaRPr>
          </a:p>
        </p:txBody>
      </p:sp>
      <p:sp>
        <p:nvSpPr>
          <p:cNvPr id="22" name="Ovaal 21"/>
          <p:cNvSpPr/>
          <p:nvPr/>
        </p:nvSpPr>
        <p:spPr>
          <a:xfrm>
            <a:off x="1510459" y="956052"/>
            <a:ext cx="3395428" cy="3395032"/>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21" name="Rechthoek 20"/>
          <p:cNvSpPr/>
          <p:nvPr/>
        </p:nvSpPr>
        <p:spPr>
          <a:xfrm>
            <a:off x="1103868" y="1137092"/>
            <a:ext cx="1425760" cy="31172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23" name="Rechte verbindingslijn 22"/>
          <p:cNvCxnSpPr/>
          <p:nvPr/>
        </p:nvCxnSpPr>
        <p:spPr>
          <a:xfrm>
            <a:off x="4913582" y="1349503"/>
            <a:ext cx="1877" cy="4941768"/>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24" name="Rechte verbindingslijn 23"/>
          <p:cNvCxnSpPr/>
          <p:nvPr/>
        </p:nvCxnSpPr>
        <p:spPr>
          <a:xfrm flipH="1">
            <a:off x="3206685" y="5097301"/>
            <a:ext cx="1699202" cy="1193971"/>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28" name="Rechte verbindingslijn 27"/>
          <p:cNvCxnSpPr/>
          <p:nvPr/>
        </p:nvCxnSpPr>
        <p:spPr>
          <a:xfrm flipH="1">
            <a:off x="3208563" y="4879756"/>
            <a:ext cx="1282326" cy="1416922"/>
          </a:xfrm>
          <a:prstGeom prst="line">
            <a:avLst/>
          </a:prstGeom>
          <a:ln w="28575" cmpd="sng">
            <a:prstDash val="dot"/>
          </a:ln>
        </p:spPr>
        <p:style>
          <a:lnRef idx="2">
            <a:schemeClr val="dk1"/>
          </a:lnRef>
          <a:fillRef idx="0">
            <a:schemeClr val="dk1"/>
          </a:fillRef>
          <a:effectRef idx="1">
            <a:schemeClr val="dk1"/>
          </a:effectRef>
          <a:fontRef idx="minor">
            <a:schemeClr val="tx1"/>
          </a:fontRef>
        </p:style>
      </p:cxnSp>
      <p:cxnSp>
        <p:nvCxnSpPr>
          <p:cNvPr id="31" name="Rechte verbindingslijn 30"/>
          <p:cNvCxnSpPr/>
          <p:nvPr/>
        </p:nvCxnSpPr>
        <p:spPr>
          <a:xfrm flipH="1" flipV="1">
            <a:off x="4490888" y="4879756"/>
            <a:ext cx="424572" cy="177015"/>
          </a:xfrm>
          <a:prstGeom prst="line">
            <a:avLst/>
          </a:prstGeom>
          <a:ln w="28575" cmpd="sng">
            <a:prstDash val="dot"/>
          </a:ln>
        </p:spPr>
        <p:style>
          <a:lnRef idx="2">
            <a:schemeClr val="dk1"/>
          </a:lnRef>
          <a:fillRef idx="0">
            <a:schemeClr val="dk1"/>
          </a:fillRef>
          <a:effectRef idx="1">
            <a:schemeClr val="dk1"/>
          </a:effectRef>
          <a:fontRef idx="minor">
            <a:schemeClr val="tx1"/>
          </a:fontRef>
        </p:style>
      </p:cxnSp>
      <p:sp>
        <p:nvSpPr>
          <p:cNvPr id="35" name="Tekstvak 34"/>
          <p:cNvSpPr txBox="1"/>
          <p:nvPr/>
        </p:nvSpPr>
        <p:spPr>
          <a:xfrm>
            <a:off x="4244106" y="6214203"/>
            <a:ext cx="459143" cy="523220"/>
          </a:xfrm>
          <a:prstGeom prst="rect">
            <a:avLst/>
          </a:prstGeom>
          <a:noFill/>
        </p:spPr>
        <p:txBody>
          <a:bodyPr wrap="none" rtlCol="0">
            <a:spAutoFit/>
          </a:bodyPr>
          <a:lstStyle/>
          <a:p>
            <a:pPr algn="ctr" defTabSz="457200"/>
            <a:r>
              <a:rPr lang="nl-NL" sz="2800" i="1" dirty="0">
                <a:solidFill>
                  <a:prstClr val="black"/>
                </a:solidFill>
                <a:latin typeface="Calibri"/>
              </a:rPr>
              <a:t>a</a:t>
            </a:r>
          </a:p>
        </p:txBody>
      </p:sp>
      <p:sp>
        <p:nvSpPr>
          <p:cNvPr id="25" name="Tekstvak 24"/>
          <p:cNvSpPr txBox="1"/>
          <p:nvPr/>
        </p:nvSpPr>
        <p:spPr>
          <a:xfrm>
            <a:off x="3520331" y="4752170"/>
            <a:ext cx="678935" cy="461665"/>
          </a:xfrm>
          <a:prstGeom prst="rect">
            <a:avLst/>
          </a:prstGeom>
          <a:noFill/>
        </p:spPr>
        <p:txBody>
          <a:bodyPr wrap="square" rtlCol="0">
            <a:spAutoFit/>
          </a:bodyPr>
          <a:lstStyle/>
          <a:p>
            <a:pPr defTabSz="457200"/>
            <a:r>
              <a:rPr lang="nl-NL" sz="2400" dirty="0" smtClean="0">
                <a:solidFill>
                  <a:prstClr val="black"/>
                </a:solidFill>
                <a:latin typeface="Symbol" charset="2"/>
                <a:cs typeface="Symbol" charset="2"/>
              </a:rPr>
              <a:t>F</a:t>
            </a:r>
            <a:r>
              <a:rPr lang="nl-NL" sz="2400" baseline="-25000" dirty="0" smtClean="0">
                <a:solidFill>
                  <a:prstClr val="black"/>
                </a:solidFill>
                <a:latin typeface="Calibri"/>
                <a:cs typeface="Symbol" charset="2"/>
              </a:rPr>
              <a:t>a</a:t>
            </a:r>
            <a:endParaRPr lang="nl-NL" sz="2400" baseline="-25000" dirty="0">
              <a:solidFill>
                <a:prstClr val="black"/>
              </a:solidFill>
              <a:latin typeface="Symbol" charset="2"/>
              <a:cs typeface="Symbol" charset="2"/>
            </a:endParaRPr>
          </a:p>
        </p:txBody>
      </p:sp>
      <p:sp>
        <p:nvSpPr>
          <p:cNvPr id="26" name="Tekstvak 25"/>
          <p:cNvSpPr txBox="1"/>
          <p:nvPr/>
        </p:nvSpPr>
        <p:spPr>
          <a:xfrm>
            <a:off x="3977939" y="5575383"/>
            <a:ext cx="678935" cy="461665"/>
          </a:xfrm>
          <a:prstGeom prst="rect">
            <a:avLst/>
          </a:prstGeom>
          <a:noFill/>
        </p:spPr>
        <p:txBody>
          <a:bodyPr wrap="square" rtlCol="0">
            <a:spAutoFit/>
          </a:bodyPr>
          <a:lstStyle/>
          <a:p>
            <a:pPr defTabSz="457200"/>
            <a:r>
              <a:rPr lang="nl-NL" sz="2400" dirty="0" err="1" smtClean="0">
                <a:solidFill>
                  <a:prstClr val="black"/>
                </a:solidFill>
                <a:latin typeface="Symbol" charset="2"/>
                <a:cs typeface="Symbol" charset="2"/>
              </a:rPr>
              <a:t>F</a:t>
            </a:r>
            <a:r>
              <a:rPr lang="nl-NL" sz="2400" baseline="-25000" dirty="0" err="1" smtClean="0">
                <a:solidFill>
                  <a:prstClr val="black"/>
                </a:solidFill>
                <a:latin typeface="Calibri"/>
                <a:cs typeface="Symbol" charset="2"/>
              </a:rPr>
              <a:t>b</a:t>
            </a:r>
            <a:endParaRPr lang="nl-NL" sz="2400" baseline="-25000" dirty="0">
              <a:solidFill>
                <a:prstClr val="black"/>
              </a:solidFill>
              <a:latin typeface="Symbol" charset="2"/>
              <a:cs typeface="Symbol" charset="2"/>
            </a:endParaRPr>
          </a:p>
        </p:txBody>
      </p:sp>
      <p:sp>
        <p:nvSpPr>
          <p:cNvPr id="27" name="Tekstvak 26"/>
          <p:cNvSpPr txBox="1"/>
          <p:nvPr/>
        </p:nvSpPr>
        <p:spPr>
          <a:xfrm>
            <a:off x="4660410" y="6218148"/>
            <a:ext cx="459143" cy="523220"/>
          </a:xfrm>
          <a:prstGeom prst="rect">
            <a:avLst/>
          </a:prstGeom>
          <a:noFill/>
        </p:spPr>
        <p:txBody>
          <a:bodyPr wrap="none" rtlCol="0">
            <a:spAutoFit/>
          </a:bodyPr>
          <a:lstStyle/>
          <a:p>
            <a:pPr algn="ctr" defTabSz="457200"/>
            <a:r>
              <a:rPr lang="nl-NL" sz="2800" i="1" dirty="0" smtClean="0">
                <a:solidFill>
                  <a:prstClr val="black"/>
                </a:solidFill>
                <a:latin typeface="Calibri"/>
              </a:rPr>
              <a:t>b</a:t>
            </a:r>
            <a:endParaRPr lang="nl-NL" sz="2800" i="1" dirty="0">
              <a:solidFill>
                <a:prstClr val="black"/>
              </a:solidFill>
              <a:latin typeface="Calibri"/>
            </a:endParaRPr>
          </a:p>
        </p:txBody>
      </p:sp>
      <p:sp>
        <p:nvSpPr>
          <p:cNvPr id="29" name="Tekstvak 28"/>
          <p:cNvSpPr txBox="1"/>
          <p:nvPr/>
        </p:nvSpPr>
        <p:spPr>
          <a:xfrm>
            <a:off x="6397915" y="6189397"/>
            <a:ext cx="397602" cy="523220"/>
          </a:xfrm>
          <a:prstGeom prst="rect">
            <a:avLst/>
          </a:prstGeom>
          <a:noFill/>
        </p:spPr>
        <p:txBody>
          <a:bodyPr wrap="none" rtlCol="0">
            <a:spAutoFit/>
          </a:bodyPr>
          <a:lstStyle/>
          <a:p>
            <a:pPr algn="ctr" defTabSz="457200"/>
            <a:r>
              <a:rPr lang="nl-NL" sz="2800" i="1" dirty="0" smtClean="0">
                <a:solidFill>
                  <a:prstClr val="black"/>
                </a:solidFill>
                <a:latin typeface="Calibri"/>
              </a:rPr>
              <a:t>r</a:t>
            </a:r>
            <a:endParaRPr lang="nl-NL" sz="2800" i="1" dirty="0">
              <a:solidFill>
                <a:prstClr val="black"/>
              </a:solidFill>
              <a:latin typeface="Calibri"/>
            </a:endParaRPr>
          </a:p>
        </p:txBody>
      </p:sp>
      <p:cxnSp>
        <p:nvCxnSpPr>
          <p:cNvPr id="30" name="Rechte verbindingslijn 29"/>
          <p:cNvCxnSpPr/>
          <p:nvPr/>
        </p:nvCxnSpPr>
        <p:spPr>
          <a:xfrm>
            <a:off x="3204807" y="1341542"/>
            <a:ext cx="1877" cy="4941768"/>
          </a:xfrm>
          <a:prstGeom prst="line">
            <a:avLst/>
          </a:prstGeom>
          <a:ln w="6350" cmpd="sng"/>
        </p:spPr>
        <p:style>
          <a:lnRef idx="2">
            <a:schemeClr val="dk1"/>
          </a:lnRef>
          <a:fillRef idx="0">
            <a:schemeClr val="dk1"/>
          </a:fillRef>
          <a:effectRef idx="1">
            <a:schemeClr val="dk1"/>
          </a:effectRef>
          <a:fontRef idx="minor">
            <a:schemeClr val="tx1"/>
          </a:fontRef>
        </p:style>
      </p:cxnSp>
      <p:sp>
        <p:nvSpPr>
          <p:cNvPr id="32" name="Titel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dirty="0" err="1" smtClean="0"/>
              <a:t>Local</a:t>
            </a:r>
            <a:r>
              <a:rPr lang="nl-NL" dirty="0" smtClean="0"/>
              <a:t> </a:t>
            </a:r>
            <a:r>
              <a:rPr lang="nl-NL" dirty="0" err="1" smtClean="0"/>
              <a:t>clocks</a:t>
            </a:r>
            <a:r>
              <a:rPr lang="nl-NL" dirty="0" smtClean="0"/>
              <a:t>:</a:t>
            </a:r>
          </a:p>
          <a:p>
            <a:endParaRPr lang="nl-NL" dirty="0"/>
          </a:p>
        </p:txBody>
      </p:sp>
      <p:sp>
        <p:nvSpPr>
          <p:cNvPr id="34" name="Rechthoek 33"/>
          <p:cNvSpPr/>
          <p:nvPr/>
        </p:nvSpPr>
        <p:spPr>
          <a:xfrm rot="5400000">
            <a:off x="3999675" y="2561165"/>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44" name="Rechthoek 43"/>
          <p:cNvSpPr/>
          <p:nvPr/>
        </p:nvSpPr>
        <p:spPr>
          <a:xfrm rot="5400000">
            <a:off x="3867622" y="2561165"/>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45" name="Rechte verbindingslijn 44"/>
          <p:cNvCxnSpPr/>
          <p:nvPr/>
        </p:nvCxnSpPr>
        <p:spPr>
          <a:xfrm>
            <a:off x="971600" y="2564904"/>
            <a:ext cx="3372412" cy="2628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2369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043608" y="980728"/>
            <a:ext cx="6934200" cy="863600"/>
          </a:xfrm>
          <a:prstGeom prst="rect">
            <a:avLst/>
          </a:prstGeom>
        </p:spPr>
      </p:pic>
      <p:pic>
        <p:nvPicPr>
          <p:cNvPr id="3" name="Afbeelding 2"/>
          <p:cNvPicPr>
            <a:picLocks noChangeAspect="1"/>
          </p:cNvPicPr>
          <p:nvPr/>
        </p:nvPicPr>
        <p:blipFill>
          <a:blip r:embed="rId4"/>
          <a:stretch>
            <a:fillRect/>
          </a:stretch>
        </p:blipFill>
        <p:spPr>
          <a:xfrm>
            <a:off x="1115616" y="2328292"/>
            <a:ext cx="6388100" cy="1028700"/>
          </a:xfrm>
          <a:prstGeom prst="rect">
            <a:avLst/>
          </a:prstGeom>
        </p:spPr>
      </p:pic>
      <p:pic>
        <p:nvPicPr>
          <p:cNvPr id="4" name="Afbeelding 3"/>
          <p:cNvPicPr>
            <a:picLocks noChangeAspect="1"/>
          </p:cNvPicPr>
          <p:nvPr/>
        </p:nvPicPr>
        <p:blipFill>
          <a:blip r:embed="rId5"/>
          <a:stretch>
            <a:fillRect/>
          </a:stretch>
        </p:blipFill>
        <p:spPr>
          <a:xfrm>
            <a:off x="1115616" y="4149080"/>
            <a:ext cx="6680200" cy="1041400"/>
          </a:xfrm>
          <a:prstGeom prst="rect">
            <a:avLst/>
          </a:prstGeom>
        </p:spPr>
      </p:pic>
      <p:sp>
        <p:nvSpPr>
          <p:cNvPr id="5" name="Tekstvak 4"/>
          <p:cNvSpPr txBox="1"/>
          <p:nvPr/>
        </p:nvSpPr>
        <p:spPr>
          <a:xfrm>
            <a:off x="251520" y="188640"/>
            <a:ext cx="6592971" cy="5632312"/>
          </a:xfrm>
          <a:prstGeom prst="rect">
            <a:avLst/>
          </a:prstGeom>
          <a:noFill/>
        </p:spPr>
        <p:txBody>
          <a:bodyPr wrap="none" rtlCol="0">
            <a:spAutoFit/>
          </a:bodyPr>
          <a:lstStyle/>
          <a:p>
            <a:r>
              <a:rPr lang="nl-NL" sz="3600" dirty="0" err="1" smtClean="0"/>
              <a:t>One</a:t>
            </a:r>
            <a:r>
              <a:rPr lang="nl-NL" sz="3600" dirty="0" smtClean="0"/>
              <a:t> </a:t>
            </a:r>
            <a:r>
              <a:rPr lang="nl-NL" sz="3600" dirty="0" err="1" smtClean="0"/>
              <a:t>clock</a:t>
            </a:r>
            <a:r>
              <a:rPr lang="nl-NL" sz="3600" dirty="0" smtClean="0"/>
              <a:t> </a:t>
            </a:r>
            <a:r>
              <a:rPr lang="nl-NL" sz="3600" dirty="0" err="1" smtClean="0"/>
              <a:t>for</a:t>
            </a:r>
            <a:r>
              <a:rPr lang="nl-NL" sz="3600" dirty="0" smtClean="0"/>
              <a:t> the </a:t>
            </a:r>
            <a:r>
              <a:rPr lang="nl-NL" sz="3600" dirty="0" err="1" smtClean="0"/>
              <a:t>entire</a:t>
            </a:r>
            <a:r>
              <a:rPr lang="nl-NL" sz="3600" dirty="0" smtClean="0"/>
              <a:t> </a:t>
            </a:r>
            <a:r>
              <a:rPr lang="nl-NL" sz="3600" dirty="0" err="1" smtClean="0"/>
              <a:t>sphere</a:t>
            </a:r>
            <a:r>
              <a:rPr lang="nl-NL" sz="3600" dirty="0" smtClean="0"/>
              <a:t>:</a:t>
            </a:r>
          </a:p>
          <a:p>
            <a:endParaRPr lang="nl-NL" sz="3600" dirty="0"/>
          </a:p>
          <a:p>
            <a:endParaRPr lang="nl-NL" sz="3600" dirty="0"/>
          </a:p>
          <a:p>
            <a:r>
              <a:rPr lang="nl-NL" sz="3600" dirty="0" err="1" smtClean="0"/>
              <a:t>one</a:t>
            </a:r>
            <a:r>
              <a:rPr lang="nl-NL" sz="3600" dirty="0" smtClean="0"/>
              <a:t> </a:t>
            </a:r>
            <a:r>
              <a:rPr lang="nl-NL" sz="3600" dirty="0" err="1" smtClean="0"/>
              <a:t>clock</a:t>
            </a:r>
            <a:r>
              <a:rPr lang="nl-NL" sz="3600" dirty="0" smtClean="0"/>
              <a:t> </a:t>
            </a:r>
            <a:r>
              <a:rPr lang="nl-NL" sz="3600" dirty="0" err="1" smtClean="0"/>
              <a:t>for</a:t>
            </a:r>
            <a:r>
              <a:rPr lang="nl-NL" sz="3600" dirty="0" smtClean="0"/>
              <a:t> </a:t>
            </a:r>
            <a:r>
              <a:rPr lang="nl-NL" sz="3600" dirty="0" err="1" smtClean="0"/>
              <a:t>one</a:t>
            </a:r>
            <a:r>
              <a:rPr lang="nl-NL" sz="3600" dirty="0" smtClean="0"/>
              <a:t> volume element</a:t>
            </a:r>
          </a:p>
          <a:p>
            <a:endParaRPr lang="nl-NL" sz="3600" dirty="0"/>
          </a:p>
          <a:p>
            <a:endParaRPr lang="nl-NL" sz="3600" dirty="0" smtClean="0"/>
          </a:p>
          <a:p>
            <a:r>
              <a:rPr lang="nl-NL" sz="3600" dirty="0" err="1" smtClean="0"/>
              <a:t>If</a:t>
            </a:r>
            <a:r>
              <a:rPr lang="nl-NL" sz="3600" dirty="0" smtClean="0"/>
              <a:t> the effect </a:t>
            </a:r>
            <a:r>
              <a:rPr lang="nl-NL" sz="3600" dirty="0" err="1" smtClean="0"/>
              <a:t>works</a:t>
            </a:r>
            <a:r>
              <a:rPr lang="nl-NL" sz="3600" dirty="0" smtClean="0"/>
              <a:t> </a:t>
            </a:r>
            <a:r>
              <a:rPr lang="nl-NL" sz="3600" dirty="0" err="1" smtClean="0"/>
              <a:t>cumulatively</a:t>
            </a:r>
            <a:r>
              <a:rPr lang="nl-NL" sz="3600" dirty="0" smtClean="0"/>
              <a:t>:</a:t>
            </a:r>
            <a:endParaRPr lang="nl-NL" sz="3600" dirty="0"/>
          </a:p>
          <a:p>
            <a:endParaRPr lang="nl-NL" sz="3600" dirty="0" smtClean="0"/>
          </a:p>
          <a:p>
            <a:endParaRPr lang="nl-NL" sz="3600" dirty="0" smtClean="0"/>
          </a:p>
          <a:p>
            <a:r>
              <a:rPr lang="nl-NL" sz="3600" dirty="0" err="1" smtClean="0"/>
              <a:t>Penrose</a:t>
            </a:r>
            <a:r>
              <a:rPr lang="nl-NL" sz="3600" dirty="0" smtClean="0"/>
              <a:t>:</a:t>
            </a:r>
          </a:p>
        </p:txBody>
      </p:sp>
      <p:pic>
        <p:nvPicPr>
          <p:cNvPr id="6" name="Afbeelding 5"/>
          <p:cNvPicPr>
            <a:picLocks noChangeAspect="1"/>
          </p:cNvPicPr>
          <p:nvPr/>
        </p:nvPicPr>
        <p:blipFill rotWithShape="1">
          <a:blip r:embed="rId6"/>
          <a:srcRect r="29678" b="57211"/>
          <a:stretch/>
        </p:blipFill>
        <p:spPr>
          <a:xfrm>
            <a:off x="1043608" y="5661248"/>
            <a:ext cx="7056784" cy="1144075"/>
          </a:xfrm>
          <a:prstGeom prst="rect">
            <a:avLst/>
          </a:prstGeom>
        </p:spPr>
      </p:pic>
    </p:spTree>
    <p:extLst>
      <p:ext uri="{BB962C8B-B14F-4D97-AF65-F5344CB8AC3E}">
        <p14:creationId xmlns:p14="http://schemas.microsoft.com/office/powerpoint/2010/main" val="34629237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echte verbindingslijn 23"/>
          <p:cNvCxnSpPr/>
          <p:nvPr/>
        </p:nvCxnSpPr>
        <p:spPr>
          <a:xfrm flipV="1">
            <a:off x="7587026" y="919023"/>
            <a:ext cx="0" cy="364612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5" name="Afbeelding 24"/>
          <p:cNvPicPr>
            <a:picLocks noChangeAspect="1"/>
          </p:cNvPicPr>
          <p:nvPr/>
        </p:nvPicPr>
        <p:blipFill rotWithShape="1">
          <a:blip r:embed="rId3"/>
          <a:srcRect l="12559" t="38234" r="55524" b="20571"/>
          <a:stretch/>
        </p:blipFill>
        <p:spPr>
          <a:xfrm rot="16200000">
            <a:off x="7092847" y="4593427"/>
            <a:ext cx="1352717" cy="1287872"/>
          </a:xfrm>
          <a:prstGeom prst="rect">
            <a:avLst/>
          </a:prstGeom>
        </p:spPr>
      </p:pic>
      <p:sp>
        <p:nvSpPr>
          <p:cNvPr id="33" name="Rechthoek 32"/>
          <p:cNvSpPr/>
          <p:nvPr/>
        </p:nvSpPr>
        <p:spPr>
          <a:xfrm>
            <a:off x="7272601" y="84328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36" name="Rechthoek 35"/>
          <p:cNvSpPr/>
          <p:nvPr/>
        </p:nvSpPr>
        <p:spPr>
          <a:xfrm>
            <a:off x="7272601" y="3760712"/>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50" name="Tekstvak 49"/>
          <p:cNvSpPr txBox="1"/>
          <p:nvPr/>
        </p:nvSpPr>
        <p:spPr>
          <a:xfrm>
            <a:off x="8206673" y="4910979"/>
            <a:ext cx="725679" cy="646331"/>
          </a:xfrm>
          <a:prstGeom prst="rect">
            <a:avLst/>
          </a:prstGeom>
          <a:noFill/>
        </p:spPr>
        <p:txBody>
          <a:bodyPr wrap="none" rtlCol="0">
            <a:spAutoFit/>
          </a:bodyPr>
          <a:lstStyle/>
          <a:p>
            <a:pPr algn="ctr" defTabSz="457200"/>
            <a:r>
              <a:rPr lang="nl-NL" dirty="0">
                <a:solidFill>
                  <a:prstClr val="black"/>
                </a:solidFill>
                <a:latin typeface="Calibri"/>
              </a:rPr>
              <a:t>s</a:t>
            </a:r>
            <a:r>
              <a:rPr lang="nl-NL" dirty="0" smtClean="0">
                <a:solidFill>
                  <a:prstClr val="black"/>
                </a:solidFill>
                <a:latin typeface="Calibri"/>
              </a:rPr>
              <a:t>ingle </a:t>
            </a:r>
          </a:p>
          <a:p>
            <a:pPr algn="ctr" defTabSz="457200"/>
            <a:r>
              <a:rPr lang="nl-NL" dirty="0" err="1" smtClean="0">
                <a:solidFill>
                  <a:prstClr val="black"/>
                </a:solidFill>
                <a:latin typeface="Calibri"/>
              </a:rPr>
              <a:t>pulse</a:t>
            </a:r>
            <a:endParaRPr lang="nl-NL" dirty="0">
              <a:solidFill>
                <a:prstClr val="black"/>
              </a:solidFill>
              <a:latin typeface="Calibri"/>
            </a:endParaRPr>
          </a:p>
        </p:txBody>
      </p:sp>
      <p:sp>
        <p:nvSpPr>
          <p:cNvPr id="51" name="Tekstvak 50"/>
          <p:cNvSpPr txBox="1"/>
          <p:nvPr/>
        </p:nvSpPr>
        <p:spPr>
          <a:xfrm>
            <a:off x="7134291" y="5817475"/>
            <a:ext cx="877163" cy="646331"/>
          </a:xfrm>
          <a:prstGeom prst="rect">
            <a:avLst/>
          </a:prstGeom>
          <a:noFill/>
        </p:spPr>
        <p:txBody>
          <a:bodyPr wrap="none" rtlCol="0">
            <a:spAutoFit/>
          </a:bodyPr>
          <a:lstStyle/>
          <a:p>
            <a:pPr algn="ctr" defTabSz="457200"/>
            <a:r>
              <a:rPr lang="nl-NL" dirty="0">
                <a:solidFill>
                  <a:prstClr val="black"/>
                </a:solidFill>
                <a:latin typeface="Calibri"/>
              </a:rPr>
              <a:t>t</a:t>
            </a:r>
            <a:r>
              <a:rPr lang="nl-NL" dirty="0" smtClean="0">
                <a:solidFill>
                  <a:prstClr val="black"/>
                </a:solidFill>
                <a:latin typeface="Calibri"/>
              </a:rPr>
              <a:t>rain of </a:t>
            </a:r>
          </a:p>
          <a:p>
            <a:pPr algn="ctr" defTabSz="457200"/>
            <a:r>
              <a:rPr lang="nl-NL" dirty="0" err="1" smtClean="0">
                <a:solidFill>
                  <a:prstClr val="black"/>
                </a:solidFill>
                <a:latin typeface="Calibri"/>
              </a:rPr>
              <a:t>pulses</a:t>
            </a:r>
            <a:endParaRPr lang="nl-NL" dirty="0">
              <a:solidFill>
                <a:prstClr val="black"/>
              </a:solidFill>
              <a:latin typeface="Calibri"/>
            </a:endParaRPr>
          </a:p>
        </p:txBody>
      </p:sp>
      <p:sp>
        <p:nvSpPr>
          <p:cNvPr id="42" name="Ovaal 41"/>
          <p:cNvSpPr/>
          <p:nvPr/>
        </p:nvSpPr>
        <p:spPr>
          <a:xfrm>
            <a:off x="6861425" y="1541983"/>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55" name="Ovaal 54"/>
          <p:cNvSpPr/>
          <p:nvPr/>
        </p:nvSpPr>
        <p:spPr>
          <a:xfrm>
            <a:off x="6727631" y="1420259"/>
            <a:ext cx="1685511" cy="1685314"/>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57" name="Rechte verbindingslijn 56"/>
          <p:cNvCxnSpPr/>
          <p:nvPr/>
        </p:nvCxnSpPr>
        <p:spPr>
          <a:xfrm flipH="1">
            <a:off x="7581620" y="1749580"/>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8" name="Rechte verbindingslijn 57"/>
          <p:cNvCxnSpPr/>
          <p:nvPr/>
        </p:nvCxnSpPr>
        <p:spPr>
          <a:xfrm flipH="1">
            <a:off x="7587026" y="1862822"/>
            <a:ext cx="725382" cy="418040"/>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0" name="Tekstvak 59"/>
          <p:cNvSpPr txBox="1"/>
          <p:nvPr/>
        </p:nvSpPr>
        <p:spPr>
          <a:xfrm>
            <a:off x="7552219" y="1749580"/>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61" name="Tekstvak 60"/>
          <p:cNvSpPr txBox="1"/>
          <p:nvPr/>
        </p:nvSpPr>
        <p:spPr>
          <a:xfrm>
            <a:off x="7858124" y="2331805"/>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cxnSp>
        <p:nvCxnSpPr>
          <p:cNvPr id="41" name="Rechte verbindingslijn 40"/>
          <p:cNvCxnSpPr/>
          <p:nvPr/>
        </p:nvCxnSpPr>
        <p:spPr>
          <a:xfrm flipV="1">
            <a:off x="8172400" y="1583076"/>
            <a:ext cx="0" cy="249399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Rechte verbindingslijn 42"/>
          <p:cNvCxnSpPr/>
          <p:nvPr/>
        </p:nvCxnSpPr>
        <p:spPr>
          <a:xfrm flipV="1">
            <a:off x="6156176" y="1303428"/>
            <a:ext cx="1664568" cy="270163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Rechthoek 44"/>
          <p:cNvSpPr/>
          <p:nvPr/>
        </p:nvSpPr>
        <p:spPr>
          <a:xfrm>
            <a:off x="7884368" y="1568756"/>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53" name="Rechthoek 52"/>
          <p:cNvSpPr/>
          <p:nvPr/>
        </p:nvSpPr>
        <p:spPr>
          <a:xfrm>
            <a:off x="7884368" y="3068960"/>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62" name="Rechthoek 61"/>
          <p:cNvSpPr/>
          <p:nvPr/>
        </p:nvSpPr>
        <p:spPr>
          <a:xfrm rot="1931882">
            <a:off x="7504102" y="1287609"/>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63" name="Rechthoek 62"/>
          <p:cNvSpPr/>
          <p:nvPr/>
        </p:nvSpPr>
        <p:spPr>
          <a:xfrm rot="1931882">
            <a:off x="6267851" y="3303833"/>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68" name="Ovaal 67"/>
          <p:cNvSpPr/>
          <p:nvPr/>
        </p:nvSpPr>
        <p:spPr>
          <a:xfrm>
            <a:off x="2309113" y="3873424"/>
            <a:ext cx="1450981" cy="1450811"/>
          </a:xfrm>
          <a:prstGeom prst="ellipse">
            <a:avLst/>
          </a:prstGeom>
          <a:solidFill>
            <a:schemeClr val="lt1">
              <a:alpha val="0"/>
            </a:schemeClr>
          </a:solidFill>
          <a:ln w="28575" cmpd="sng"/>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sp>
        <p:nvSpPr>
          <p:cNvPr id="69" name="Ovaal 68"/>
          <p:cNvSpPr/>
          <p:nvPr/>
        </p:nvSpPr>
        <p:spPr>
          <a:xfrm>
            <a:off x="2679375" y="3895715"/>
            <a:ext cx="1440160" cy="1440161"/>
          </a:xfrm>
          <a:prstGeom prst="ellipse">
            <a:avLst/>
          </a:prstGeom>
          <a:solidFill>
            <a:schemeClr val="lt1">
              <a:alpha val="0"/>
            </a:schemeClr>
          </a:solidFill>
          <a:ln w="28575" cmpd="sng">
            <a:prstDash val="sysDash"/>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nl-NL">
              <a:solidFill>
                <a:prstClr val="black"/>
              </a:solidFill>
              <a:latin typeface="Calibri"/>
            </a:endParaRPr>
          </a:p>
        </p:txBody>
      </p:sp>
      <p:cxnSp>
        <p:nvCxnSpPr>
          <p:cNvPr id="70" name="Rechte verbindingslijn 69"/>
          <p:cNvCxnSpPr/>
          <p:nvPr/>
        </p:nvCxnSpPr>
        <p:spPr>
          <a:xfrm flipH="1">
            <a:off x="3029308" y="4081021"/>
            <a:ext cx="512999" cy="531282"/>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1" name="Rechte verbindingslijn 70"/>
          <p:cNvCxnSpPr/>
          <p:nvPr/>
        </p:nvCxnSpPr>
        <p:spPr>
          <a:xfrm flipH="1" flipV="1">
            <a:off x="3034714" y="4612303"/>
            <a:ext cx="364741" cy="3493"/>
          </a:xfrm>
          <a:prstGeom prst="line">
            <a:avLst/>
          </a:prstGeom>
          <a:ln w="63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72" name="Tekstvak 71"/>
          <p:cNvSpPr txBox="1"/>
          <p:nvPr/>
        </p:nvSpPr>
        <p:spPr>
          <a:xfrm>
            <a:off x="2999907" y="4081021"/>
            <a:ext cx="359832" cy="369332"/>
          </a:xfrm>
          <a:prstGeom prst="rect">
            <a:avLst/>
          </a:prstGeom>
          <a:noFill/>
        </p:spPr>
        <p:txBody>
          <a:bodyPr wrap="none" rtlCol="0">
            <a:spAutoFit/>
          </a:bodyPr>
          <a:lstStyle/>
          <a:p>
            <a:pPr algn="ctr" defTabSz="457200"/>
            <a:r>
              <a:rPr lang="nl-NL" i="1" dirty="0">
                <a:solidFill>
                  <a:prstClr val="black"/>
                </a:solidFill>
                <a:latin typeface="Calibri"/>
              </a:rPr>
              <a:t>a</a:t>
            </a:r>
          </a:p>
        </p:txBody>
      </p:sp>
      <p:sp>
        <p:nvSpPr>
          <p:cNvPr id="73" name="Tekstvak 72"/>
          <p:cNvSpPr txBox="1"/>
          <p:nvPr/>
        </p:nvSpPr>
        <p:spPr>
          <a:xfrm>
            <a:off x="3305812" y="4663246"/>
            <a:ext cx="359832" cy="369332"/>
          </a:xfrm>
          <a:prstGeom prst="rect">
            <a:avLst/>
          </a:prstGeom>
          <a:noFill/>
        </p:spPr>
        <p:txBody>
          <a:bodyPr wrap="none" rtlCol="0">
            <a:spAutoFit/>
          </a:bodyPr>
          <a:lstStyle/>
          <a:p>
            <a:pPr algn="ctr" defTabSz="457200"/>
            <a:r>
              <a:rPr lang="nl-NL" i="1" dirty="0" smtClean="0">
                <a:solidFill>
                  <a:prstClr val="black"/>
                </a:solidFill>
                <a:latin typeface="Calibri"/>
              </a:rPr>
              <a:t>b</a:t>
            </a:r>
            <a:endParaRPr lang="nl-NL" i="1" dirty="0">
              <a:solidFill>
                <a:prstClr val="black"/>
              </a:solidFill>
              <a:latin typeface="Calibri"/>
            </a:endParaRPr>
          </a:p>
        </p:txBody>
      </p:sp>
      <p:cxnSp>
        <p:nvCxnSpPr>
          <p:cNvPr id="75" name="Rechte verbindingslijn 74"/>
          <p:cNvCxnSpPr/>
          <p:nvPr/>
        </p:nvCxnSpPr>
        <p:spPr>
          <a:xfrm>
            <a:off x="1383231" y="4615795"/>
            <a:ext cx="3024336" cy="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hthoek 77"/>
          <p:cNvSpPr/>
          <p:nvPr/>
        </p:nvSpPr>
        <p:spPr>
          <a:xfrm rot="5400000">
            <a:off x="4051266" y="4559491"/>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79" name="Rechthoek 78"/>
          <p:cNvSpPr/>
          <p:nvPr/>
        </p:nvSpPr>
        <p:spPr>
          <a:xfrm rot="5400000">
            <a:off x="1566914" y="4559491"/>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cxnSp>
        <p:nvCxnSpPr>
          <p:cNvPr id="80" name="Rechte verbindingslijn 79"/>
          <p:cNvCxnSpPr/>
          <p:nvPr/>
        </p:nvCxnSpPr>
        <p:spPr>
          <a:xfrm flipV="1">
            <a:off x="2051720" y="3463668"/>
            <a:ext cx="1428127" cy="2341596"/>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Rechthoek 80"/>
          <p:cNvSpPr/>
          <p:nvPr/>
        </p:nvSpPr>
        <p:spPr>
          <a:xfrm rot="1931882">
            <a:off x="3163205" y="3447849"/>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82" name="Rechthoek 81"/>
          <p:cNvSpPr/>
          <p:nvPr/>
        </p:nvSpPr>
        <p:spPr>
          <a:xfrm rot="1931882">
            <a:off x="1926954" y="5464073"/>
            <a:ext cx="628630" cy="60044"/>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Tree>
    <p:extLst>
      <p:ext uri="{BB962C8B-B14F-4D97-AF65-F5344CB8AC3E}">
        <p14:creationId xmlns:p14="http://schemas.microsoft.com/office/powerpoint/2010/main" val="33163974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ctrTitle"/>
          </p:nvPr>
        </p:nvSpPr>
        <p:spPr>
          <a:xfrm>
            <a:off x="152400" y="457200"/>
            <a:ext cx="8991600" cy="6096000"/>
          </a:xfrm>
        </p:spPr>
        <p:txBody>
          <a:bodyPr/>
          <a:lstStyle/>
          <a:p>
            <a:pPr algn="l" eaLnBrk="1" hangingPunct="1"/>
            <a:r>
              <a:rPr lang="en-US" sz="4000" dirty="0" smtClean="0">
                <a:solidFill>
                  <a:schemeClr val="bg1"/>
                </a:solidFill>
                <a:latin typeface="Arial Rounded MT Bold" charset="0"/>
              </a:rPr>
              <a:t>	</a:t>
            </a:r>
            <a:r>
              <a:rPr lang="en-US" sz="4000" dirty="0" smtClean="0">
                <a:solidFill>
                  <a:schemeClr val="bg1"/>
                </a:solidFill>
                <a:latin typeface="Arial Rounded MT Bold" charset="0"/>
              </a:rPr>
              <a:t>Outline</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a:solidFill>
                  <a:schemeClr val="bg1"/>
                </a:solidFill>
                <a:latin typeface="Arial Rounded MT Bold" charset="0"/>
              </a:rPr>
              <a:t/>
            </a:r>
            <a:br>
              <a:rPr lang="en-US" sz="4000" dirty="0">
                <a:solidFill>
                  <a:schemeClr val="bg1"/>
                </a:solidFill>
                <a:latin typeface="Arial Rounded MT Bold" charset="0"/>
              </a:rPr>
            </a:br>
            <a:r>
              <a:rPr lang="en-US" sz="4000" dirty="0">
                <a:solidFill>
                  <a:schemeClr val="bg1"/>
                </a:solidFill>
                <a:latin typeface="Arial Rounded MT Bold" charset="0"/>
              </a:rPr>
              <a:t/>
            </a:r>
            <a:br>
              <a:rPr lang="en-US" sz="4000" dirty="0">
                <a:solidFill>
                  <a:schemeClr val="bg1"/>
                </a:solidFill>
                <a:latin typeface="Arial Rounded MT Bold" charset="0"/>
              </a:rPr>
            </a:br>
            <a:r>
              <a:rPr lang="en-US" sz="4000" dirty="0" smtClean="0">
                <a:solidFill>
                  <a:schemeClr val="bg1"/>
                </a:solidFill>
                <a:latin typeface="Arial Rounded MT Bold" charset="0"/>
              </a:rPr>
              <a:t>					</a:t>
            </a:r>
            <a:r>
              <a:rPr lang="nl-NL" sz="2800" dirty="0" err="1" smtClean="0">
                <a:solidFill>
                  <a:schemeClr val="bg1">
                    <a:lumMod val="75000"/>
                  </a:schemeClr>
                </a:solidFill>
                <a:latin typeface="Arial Rounded MT Bold" charset="0"/>
              </a:rPr>
              <a:t>Penrose</a:t>
            </a:r>
            <a:r>
              <a:rPr lang="nl-NL" sz="2800" dirty="0" smtClean="0">
                <a:solidFill>
                  <a:schemeClr val="bg1">
                    <a:lumMod val="75000"/>
                  </a:schemeClr>
                </a:solidFill>
                <a:latin typeface="Arial Rounded MT Bold" charset="0"/>
              </a:rPr>
              <a:t/>
            </a:r>
            <a:br>
              <a:rPr lang="nl-NL" sz="2800" dirty="0" smtClean="0">
                <a:solidFill>
                  <a:schemeClr val="bg1">
                    <a:lumMod val="75000"/>
                  </a:schemeClr>
                </a:solidFill>
                <a:latin typeface="Arial Rounded MT Bold" charset="0"/>
              </a:rPr>
            </a:br>
            <a:r>
              <a:rPr lang="nl-NL" sz="2800" dirty="0">
                <a:solidFill>
                  <a:schemeClr val="bg1">
                    <a:lumMod val="75000"/>
                  </a:schemeClr>
                </a:solidFill>
                <a:latin typeface="Arial Rounded MT Bold" charset="0"/>
              </a:rPr>
              <a:t>	</a:t>
            </a:r>
            <a:r>
              <a:rPr lang="nl-NL" sz="2800" dirty="0" smtClean="0">
                <a:solidFill>
                  <a:schemeClr val="bg1">
                    <a:lumMod val="75000"/>
                  </a:schemeClr>
                </a:solidFill>
                <a:latin typeface="Arial Rounded MT Bold" charset="0"/>
              </a:rPr>
              <a:t>				</a:t>
            </a:r>
            <a:r>
              <a:rPr lang="nl-NL" sz="2800" dirty="0" err="1" smtClean="0">
                <a:solidFill>
                  <a:schemeClr val="bg1">
                    <a:lumMod val="75000"/>
                  </a:schemeClr>
                </a:solidFill>
                <a:latin typeface="Arial Rounded MT Bold" charset="0"/>
              </a:rPr>
              <a:t>Local</a:t>
            </a:r>
            <a:r>
              <a:rPr lang="nl-NL" sz="2800" dirty="0" smtClean="0">
                <a:solidFill>
                  <a:schemeClr val="bg1">
                    <a:lumMod val="75000"/>
                  </a:schemeClr>
                </a:solidFill>
                <a:latin typeface="Arial Rounded MT Bold" charset="0"/>
              </a:rPr>
              <a:t> </a:t>
            </a:r>
            <a:r>
              <a:rPr lang="nl-NL" sz="2800" dirty="0" err="1">
                <a:solidFill>
                  <a:schemeClr val="bg1">
                    <a:lumMod val="75000"/>
                  </a:schemeClr>
                </a:solidFill>
                <a:latin typeface="Arial Rounded MT Bold" charset="0"/>
              </a:rPr>
              <a:t>c</a:t>
            </a:r>
            <a:r>
              <a:rPr lang="nl-NL" sz="2800" dirty="0" err="1" smtClean="0">
                <a:solidFill>
                  <a:schemeClr val="bg1">
                    <a:lumMod val="75000"/>
                  </a:schemeClr>
                </a:solidFill>
                <a:latin typeface="Arial Rounded MT Bold" charset="0"/>
              </a:rPr>
              <a:t>locks</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2800" dirty="0" err="1" smtClean="0">
                <a:solidFill>
                  <a:schemeClr val="bg1"/>
                </a:solidFill>
                <a:latin typeface="Arial Rounded MT Bold" charset="0"/>
              </a:rPr>
              <a:t>vWezel</a:t>
            </a:r>
            <a:r>
              <a:rPr lang="en-US" sz="2800" dirty="0" smtClean="0">
                <a:solidFill>
                  <a:schemeClr val="bg1"/>
                </a:solidFill>
                <a:latin typeface="Arial Rounded MT Bold" charset="0"/>
              </a:rPr>
              <a:t> </a:t>
            </a:r>
            <a:r>
              <a:rPr lang="en-US" sz="2800" dirty="0" smtClean="0">
                <a:solidFill>
                  <a:schemeClr val="bg1"/>
                </a:solidFill>
                <a:latin typeface="Arial Rounded MT Bold" charset="0"/>
              </a:rPr>
              <a:t>- </a:t>
            </a:r>
            <a:r>
              <a:rPr lang="en-US" sz="2800" dirty="0" smtClean="0">
                <a:solidFill>
                  <a:schemeClr val="bg1"/>
                </a:solidFill>
                <a:latin typeface="Arial Rounded MT Bold" charset="0"/>
              </a:rPr>
              <a:t>Schr</a:t>
            </a:r>
            <a:r>
              <a:rPr lang="en-US" sz="2800" dirty="0" smtClean="0">
                <a:solidFill>
                  <a:schemeClr val="bg1"/>
                </a:solidFill>
                <a:latin typeface="Arial Rounded MT Bold" charset="0"/>
              </a:rPr>
              <a:t>ö</a:t>
            </a:r>
            <a:r>
              <a:rPr lang="en-US" sz="2800" dirty="0" smtClean="0">
                <a:solidFill>
                  <a:schemeClr val="bg1"/>
                </a:solidFill>
                <a:latin typeface="Arial Rounded MT Bold" charset="0"/>
              </a:rPr>
              <a:t>dinger</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2800" dirty="0" smtClean="0">
                <a:solidFill>
                  <a:schemeClr val="bg1"/>
                </a:solidFill>
                <a:latin typeface="Arial Rounded MT Bold" charset="0"/>
              </a:rPr>
              <a:t>Noise</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nl-NL" sz="2800" dirty="0" smtClean="0">
                <a:solidFill>
                  <a:schemeClr val="bg1"/>
                </a:solidFill>
                <a:latin typeface="Arial Rounded MT Bold" charset="0"/>
              </a:rPr>
              <a:t>A </a:t>
            </a:r>
            <a:r>
              <a:rPr lang="nl-NL" sz="2800" dirty="0" err="1">
                <a:solidFill>
                  <a:schemeClr val="bg1"/>
                </a:solidFill>
                <a:latin typeface="Arial Rounded MT Bold" charset="0"/>
              </a:rPr>
              <a:t>possible</a:t>
            </a:r>
            <a:r>
              <a:rPr lang="nl-NL" sz="2800" dirty="0">
                <a:solidFill>
                  <a:schemeClr val="bg1"/>
                </a:solidFill>
                <a:latin typeface="Arial Rounded MT Bold" charset="0"/>
              </a:rPr>
              <a:t> experiment</a:t>
            </a:r>
            <a:br>
              <a:rPr lang="nl-NL" sz="2800" dirty="0">
                <a:solidFill>
                  <a:schemeClr val="bg1"/>
                </a:solidFill>
                <a:latin typeface="Arial Rounded MT Bold" charset="0"/>
              </a:rPr>
            </a:br>
            <a:r>
              <a:rPr lang="nl-NL" sz="2800" dirty="0">
                <a:solidFill>
                  <a:schemeClr val="bg1"/>
                </a:solidFill>
                <a:latin typeface="Arial Rounded MT Bold" charset="0"/>
              </a:rPr>
              <a:t>					</a:t>
            </a:r>
            <a:r>
              <a:rPr lang="en-US" sz="2800" dirty="0" smtClean="0">
                <a:solidFill>
                  <a:schemeClr val="bg1"/>
                </a:solidFill>
                <a:latin typeface="Arial Rounded MT Bold" charset="0"/>
              </a:rPr>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br>
              <a:rPr lang="en-US" sz="2800" dirty="0" smtClean="0">
                <a:solidFill>
                  <a:schemeClr val="bg1"/>
                </a:solidFill>
                <a:latin typeface="Arial Rounded MT Bold" charset="0"/>
              </a:rPr>
            </a:br>
            <a:r>
              <a:rPr lang="en-US" sz="2800" dirty="0" smtClean="0">
                <a:solidFill>
                  <a:schemeClr val="bg1"/>
                </a:solidFill>
                <a:latin typeface="Arial Rounded MT Bold" charset="0"/>
              </a:rPr>
              <a:t>					</a:t>
            </a:r>
            <a:r>
              <a:rPr lang="en-US" sz="4000" dirty="0" smtClean="0">
                <a:solidFill>
                  <a:schemeClr val="bg1"/>
                </a:solidFill>
                <a:latin typeface="Arial Rounded MT Bold" charset="0"/>
              </a:rPr>
              <a:t/>
            </a:r>
            <a:br>
              <a:rPr lang="en-US" sz="4000" dirty="0" smtClean="0">
                <a:solidFill>
                  <a:schemeClr val="bg1"/>
                </a:solidFill>
                <a:latin typeface="Arial Rounded MT Bold" charset="0"/>
              </a:rPr>
            </a:br>
            <a:r>
              <a:rPr lang="en-US" sz="4000" dirty="0" smtClean="0">
                <a:solidFill>
                  <a:schemeClr val="bg1"/>
                </a:solidFill>
                <a:latin typeface="Arial Rounded MT Bold" charset="0"/>
              </a:rPr>
              <a:t/>
            </a:r>
            <a:br>
              <a:rPr lang="en-US" sz="4000" dirty="0" smtClean="0">
                <a:solidFill>
                  <a:schemeClr val="bg1"/>
                </a:solidFill>
                <a:latin typeface="Arial Rounded MT Bold" charset="0"/>
              </a:rPr>
            </a:br>
            <a:endParaRPr lang="en-US" sz="4000" dirty="0">
              <a:solidFill>
                <a:schemeClr val="bg1"/>
              </a:solidFill>
              <a:latin typeface="Arial Rounded MT Bold" charset="0"/>
            </a:endParaRPr>
          </a:p>
        </p:txBody>
      </p:sp>
      <p:sp>
        <p:nvSpPr>
          <p:cNvPr id="251907"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it-IT">
              <a:solidFill>
                <a:srgbClr val="000000"/>
              </a:solidFill>
              <a:latin typeface="Arial" charset="0"/>
              <a:ea typeface="ＭＳ Ｐゴシック" charset="0"/>
              <a:cs typeface="ＭＳ Ｐゴシック" charset="0"/>
            </a:endParaRPr>
          </a:p>
        </p:txBody>
      </p:sp>
      <p:sp>
        <p:nvSpPr>
          <p:cNvPr id="4" name="Rechthoek 3"/>
          <p:cNvSpPr/>
          <p:nvPr/>
        </p:nvSpPr>
        <p:spPr>
          <a:xfrm>
            <a:off x="228600" y="5782270"/>
            <a:ext cx="3241618" cy="923330"/>
          </a:xfrm>
          <a:prstGeom prst="rect">
            <a:avLst/>
          </a:prstGeom>
        </p:spPr>
        <p:txBody>
          <a:bodyPr wrap="none">
            <a:spAutoFit/>
          </a:bodyPr>
          <a:lstStyle/>
          <a:p>
            <a:pPr fontAlgn="base">
              <a:spcBef>
                <a:spcPct val="0"/>
              </a:spcBef>
              <a:spcAft>
                <a:spcPct val="0"/>
              </a:spcAft>
            </a:pPr>
            <a:r>
              <a:rPr lang="en-US" dirty="0">
                <a:solidFill>
                  <a:srgbClr val="FFFFFF"/>
                </a:solidFill>
                <a:latin typeface="Arial Rounded MT Bold" charset="0"/>
                <a:ea typeface="ＭＳ Ｐゴシック" charset="0"/>
                <a:cs typeface="ＭＳ Ｐゴシック" charset="0"/>
              </a:rPr>
              <a:t> </a:t>
            </a:r>
            <a:r>
              <a:rPr lang="en-US" dirty="0" smtClean="0">
                <a:solidFill>
                  <a:srgbClr val="FFFFFF"/>
                </a:solidFill>
                <a:latin typeface="Arial Rounded MT Bold" charset="0"/>
                <a:ea typeface="ＭＳ Ｐゴシック" charset="0"/>
                <a:cs typeface="ＭＳ Ｐゴシック" charset="0"/>
              </a:rPr>
              <a:t>J. van </a:t>
            </a:r>
            <a:r>
              <a:rPr lang="en-US" dirty="0" err="1" smtClean="0">
                <a:solidFill>
                  <a:srgbClr val="FFFFFF"/>
                </a:solidFill>
                <a:latin typeface="Arial Rounded MT Bold" charset="0"/>
                <a:ea typeface="ＭＳ Ｐゴシック" charset="0"/>
                <a:cs typeface="ＭＳ Ｐゴシック" charset="0"/>
              </a:rPr>
              <a:t>Wezel</a:t>
            </a:r>
            <a:r>
              <a:rPr lang="en-US" dirty="0" smtClean="0">
                <a:solidFill>
                  <a:srgbClr val="FFFFFF"/>
                </a:solidFill>
                <a:latin typeface="Arial Rounded MT Bold" charset="0"/>
                <a:ea typeface="ＭＳ Ｐゴシック" charset="0"/>
                <a:cs typeface="ＭＳ Ｐゴシック" charset="0"/>
              </a:rPr>
              <a:t>, THO</a:t>
            </a:r>
          </a:p>
          <a:p>
            <a:pPr fontAlgn="base">
              <a:spcBef>
                <a:spcPct val="0"/>
              </a:spcBef>
              <a:spcAft>
                <a:spcPct val="0"/>
              </a:spcAft>
            </a:pPr>
            <a:r>
              <a:rPr lang="en-US" dirty="0" smtClean="0">
                <a:solidFill>
                  <a:srgbClr val="FFFFFF"/>
                </a:solidFill>
                <a:latin typeface="Arial Rounded MT Bold" charset="0"/>
                <a:ea typeface="ＭＳ Ｐゴシック" charset="0"/>
                <a:cs typeface="ＭＳ Ｐゴシック" charset="0"/>
              </a:rPr>
              <a:t>Proc. Royal Society A, 2011</a:t>
            </a:r>
          </a:p>
          <a:p>
            <a:pPr fontAlgn="base">
              <a:spcBef>
                <a:spcPct val="0"/>
              </a:spcBef>
              <a:spcAft>
                <a:spcPct val="0"/>
              </a:spcAft>
            </a:pPr>
            <a:r>
              <a:rPr lang="nl-NL" dirty="0" smtClean="0">
                <a:solidFill>
                  <a:srgbClr val="FFFFFF"/>
                </a:solidFill>
                <a:latin typeface="Arial Rounded MT Bold" charset="0"/>
                <a:ea typeface="ＭＳ Ｐゴシック" charset="0"/>
                <a:cs typeface="ＭＳ Ｐゴシック" charset="0"/>
              </a:rPr>
              <a:t>arXiv</a:t>
            </a:r>
            <a:r>
              <a:rPr lang="nl-NL" dirty="0">
                <a:solidFill>
                  <a:srgbClr val="FFFFFF"/>
                </a:solidFill>
                <a:latin typeface="Arial Rounded MT Bold" charset="0"/>
                <a:ea typeface="ＭＳ Ｐゴシック" charset="0"/>
                <a:cs typeface="ＭＳ Ｐゴシック" charset="0"/>
              </a:rPr>
              <a:t>:</a:t>
            </a:r>
            <a:r>
              <a:rPr lang="nl-NL" dirty="0" smtClean="0">
                <a:solidFill>
                  <a:srgbClr val="FFFFFF"/>
                </a:solidFill>
                <a:latin typeface="Arial Rounded MT Bold" charset="0"/>
                <a:ea typeface="ＭＳ Ｐゴシック" charset="0"/>
                <a:cs typeface="ＭＳ Ｐゴシック" charset="0"/>
              </a:rPr>
              <a:t>0912.3675v2</a:t>
            </a:r>
            <a:endParaRPr lang="nl-NL" dirty="0">
              <a:solidFill>
                <a:srgbClr val="000000"/>
              </a:solidFill>
              <a:latin typeface="Arial" charset="0"/>
              <a:ea typeface="ＭＳ Ｐゴシック" charset="0"/>
              <a:cs typeface="ＭＳ Ｐゴシック" charset="0"/>
            </a:endParaRPr>
          </a:p>
        </p:txBody>
      </p:sp>
      <p:pic>
        <p:nvPicPr>
          <p:cNvPr id="5" name="Afbeelding 4"/>
          <p:cNvPicPr>
            <a:picLocks noChangeAspect="1"/>
          </p:cNvPicPr>
          <p:nvPr/>
        </p:nvPicPr>
        <p:blipFill rotWithShape="1">
          <a:blip r:embed="rId3"/>
          <a:srcRect t="4308" r="50527"/>
          <a:stretch/>
        </p:blipFill>
        <p:spPr>
          <a:xfrm>
            <a:off x="838200" y="2133600"/>
            <a:ext cx="2819400" cy="3057806"/>
          </a:xfrm>
          <a:prstGeom prst="rect">
            <a:avLst/>
          </a:prstGeom>
        </p:spPr>
      </p:pic>
    </p:spTree>
    <p:extLst>
      <p:ext uri="{BB962C8B-B14F-4D97-AF65-F5344CB8AC3E}">
        <p14:creationId xmlns:p14="http://schemas.microsoft.com/office/powerpoint/2010/main" val="186183539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847725" y="757238"/>
            <a:ext cx="7448550" cy="5343525"/>
          </a:xfrm>
          <a:prstGeom prst="rect">
            <a:avLst/>
          </a:prstGeom>
          <a:noFill/>
          <a:ln w="9525">
            <a:noFill/>
            <a:miter lim="800000"/>
            <a:headEnd/>
            <a:tailEnd/>
          </a:ln>
        </p:spPr>
      </p:pic>
    </p:spTree>
    <p:extLst>
      <p:ext uri="{BB962C8B-B14F-4D97-AF65-F5344CB8AC3E}">
        <p14:creationId xmlns:p14="http://schemas.microsoft.com/office/powerpoint/2010/main" val="30582236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smtClean="0"/>
              <a:t>where</a:t>
            </a:r>
            <a:r>
              <a:rPr lang="nl-NL" dirty="0" smtClean="0"/>
              <a:t> </a:t>
            </a:r>
            <a:r>
              <a:rPr lang="nl-NL" dirty="0" err="1" smtClean="0"/>
              <a:t>I’m</a:t>
            </a:r>
            <a:r>
              <a:rPr lang="nl-NL" dirty="0" smtClean="0"/>
              <a:t> coming </a:t>
            </a:r>
            <a:r>
              <a:rPr lang="nl-NL" dirty="0" err="1" smtClean="0"/>
              <a:t>from</a:t>
            </a:r>
            <a:r>
              <a:rPr lang="nl-NL" dirty="0" smtClean="0"/>
              <a:t>: </a:t>
            </a:r>
            <a:br>
              <a:rPr lang="nl-NL" dirty="0" smtClean="0"/>
            </a:br>
            <a:r>
              <a:rPr lang="nl-NL" dirty="0" err="1" smtClean="0"/>
              <a:t>three</a:t>
            </a:r>
            <a:r>
              <a:rPr lang="nl-NL" dirty="0" smtClean="0"/>
              <a:t> </a:t>
            </a:r>
            <a:r>
              <a:rPr lang="nl-NL" dirty="0" err="1" smtClean="0"/>
              <a:t>experiments</a:t>
            </a:r>
            <a:endParaRPr lang="en-US" dirty="0"/>
          </a:p>
        </p:txBody>
      </p:sp>
      <p:sp>
        <p:nvSpPr>
          <p:cNvPr id="3" name="Content Placeholder 2"/>
          <p:cNvSpPr>
            <a:spLocks noGrp="1"/>
          </p:cNvSpPr>
          <p:nvPr>
            <p:ph idx="1"/>
          </p:nvPr>
        </p:nvSpPr>
        <p:spPr>
          <a:xfrm>
            <a:off x="457200" y="1600200"/>
            <a:ext cx="4258816" cy="4525963"/>
          </a:xfrm>
        </p:spPr>
        <p:txBody>
          <a:bodyPr/>
          <a:lstStyle/>
          <a:p>
            <a:r>
              <a:rPr lang="nl-NL" dirty="0" err="1" smtClean="0"/>
              <a:t>Magnetic</a:t>
            </a:r>
            <a:r>
              <a:rPr lang="nl-NL" dirty="0" smtClean="0"/>
              <a:t> </a:t>
            </a:r>
            <a:r>
              <a:rPr lang="nl-NL" dirty="0" err="1" smtClean="0"/>
              <a:t>Resonance</a:t>
            </a:r>
            <a:r>
              <a:rPr lang="nl-NL" dirty="0" smtClean="0"/>
              <a:t> </a:t>
            </a:r>
            <a:r>
              <a:rPr lang="nl-NL" dirty="0" smtClean="0"/>
              <a:t>Force </a:t>
            </a:r>
            <a:r>
              <a:rPr lang="nl-NL" dirty="0" err="1" smtClean="0"/>
              <a:t>Microscopy</a:t>
            </a:r>
            <a:endParaRPr lang="nl-NL" dirty="0" smtClean="0"/>
          </a:p>
          <a:p>
            <a:r>
              <a:rPr lang="nl-NL" dirty="0" err="1" smtClean="0"/>
              <a:t>C</a:t>
            </a:r>
            <a:r>
              <a:rPr lang="nl-NL" dirty="0" err="1" smtClean="0"/>
              <a:t>ooling</a:t>
            </a:r>
            <a:r>
              <a:rPr lang="nl-NL" dirty="0" smtClean="0"/>
              <a:t> the force sensor</a:t>
            </a:r>
          </a:p>
          <a:p>
            <a:r>
              <a:rPr lang="nl-NL" dirty="0" err="1" smtClean="0"/>
              <a:t>Levitated</a:t>
            </a:r>
            <a:r>
              <a:rPr lang="nl-NL" dirty="0" smtClean="0"/>
              <a:t> </a:t>
            </a:r>
            <a:r>
              <a:rPr lang="nl-NL" dirty="0" err="1" smtClean="0"/>
              <a:t>superconductor</a:t>
            </a:r>
            <a:endParaRPr lang="nl-NL" dirty="0" smtClean="0"/>
          </a:p>
          <a:p>
            <a:endParaRPr lang="en-US" dirty="0"/>
          </a:p>
        </p:txBody>
      </p:sp>
      <p:pic>
        <p:nvPicPr>
          <p:cNvPr id="4" name="Picture 6" descr="20090330 SiC wire magnet succes_006"/>
          <p:cNvPicPr>
            <a:picLocks noChangeAspect="1" noChangeArrowheads="1"/>
          </p:cNvPicPr>
          <p:nvPr/>
        </p:nvPicPr>
        <p:blipFill>
          <a:blip r:embed="rId2" cstate="print"/>
          <a:srcRect/>
          <a:stretch>
            <a:fillRect/>
          </a:stretch>
        </p:blipFill>
        <p:spPr bwMode="auto">
          <a:xfrm>
            <a:off x="10476656" y="2780928"/>
            <a:ext cx="3836987" cy="3533775"/>
          </a:xfrm>
          <a:prstGeom prst="rect">
            <a:avLst/>
          </a:prstGeom>
          <a:noFill/>
          <a:ln w="9525">
            <a:noFill/>
            <a:miter lim="800000"/>
            <a:headEnd/>
            <a:tailEnd/>
          </a:ln>
        </p:spPr>
      </p:pic>
      <p:pic>
        <p:nvPicPr>
          <p:cNvPr id="5" name="Picture 7" descr="20090330 SiC wire magnet_018"/>
          <p:cNvPicPr>
            <a:picLocks noChangeAspect="1" noChangeArrowheads="1"/>
          </p:cNvPicPr>
          <p:nvPr/>
        </p:nvPicPr>
        <p:blipFill>
          <a:blip r:embed="rId3" cstate="print"/>
          <a:srcRect/>
          <a:stretch>
            <a:fillRect/>
          </a:stretch>
        </p:blipFill>
        <p:spPr bwMode="auto">
          <a:xfrm>
            <a:off x="10692680" y="1052736"/>
            <a:ext cx="3816350" cy="3514725"/>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5004048" y="1916832"/>
            <a:ext cx="3894138" cy="3581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866775" y="1123950"/>
            <a:ext cx="7410450" cy="4610100"/>
          </a:xfrm>
          <a:prstGeom prst="rect">
            <a:avLst/>
          </a:prstGeom>
          <a:noFill/>
          <a:ln w="9525">
            <a:noFill/>
            <a:miter lim="800000"/>
            <a:headEnd/>
            <a:tailEnd/>
          </a:ln>
        </p:spPr>
      </p:pic>
    </p:spTree>
    <p:extLst>
      <p:ext uri="{BB962C8B-B14F-4D97-AF65-F5344CB8AC3E}">
        <p14:creationId xmlns:p14="http://schemas.microsoft.com/office/powerpoint/2010/main" val="368733087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7763" y="0"/>
            <a:ext cx="9047886" cy="5786439"/>
          </a:xfrm>
          <a:prstGeom prst="rect">
            <a:avLst/>
          </a:prstGeom>
          <a:noFill/>
          <a:ln w="9525">
            <a:noFill/>
            <a:miter lim="800000"/>
            <a:headEnd/>
            <a:tailEnd/>
          </a:ln>
        </p:spPr>
      </p:pic>
    </p:spTree>
    <p:extLst>
      <p:ext uri="{BB962C8B-B14F-4D97-AF65-F5344CB8AC3E}">
        <p14:creationId xmlns:p14="http://schemas.microsoft.com/office/powerpoint/2010/main" val="208091843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32" y="1"/>
            <a:ext cx="9121249" cy="6565880"/>
          </a:xfrm>
          <a:prstGeom prst="rect">
            <a:avLst/>
          </a:prstGeom>
          <a:noFill/>
          <a:ln w="9525">
            <a:noFill/>
            <a:miter lim="800000"/>
            <a:headEnd/>
            <a:tailEnd/>
          </a:ln>
        </p:spPr>
      </p:pic>
    </p:spTree>
    <p:extLst>
      <p:ext uri="{BB962C8B-B14F-4D97-AF65-F5344CB8AC3E}">
        <p14:creationId xmlns:p14="http://schemas.microsoft.com/office/powerpoint/2010/main" val="74558245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285720" y="928670"/>
            <a:ext cx="8520231" cy="4376755"/>
          </a:xfrm>
          <a:prstGeom prst="rect">
            <a:avLst/>
          </a:prstGeom>
          <a:noFill/>
          <a:ln w="9525">
            <a:noFill/>
            <a:miter lim="800000"/>
            <a:headEnd/>
            <a:tailEnd/>
          </a:ln>
        </p:spPr>
      </p:pic>
    </p:spTree>
    <p:extLst>
      <p:ext uri="{BB962C8B-B14F-4D97-AF65-F5344CB8AC3E}">
        <p14:creationId xmlns:p14="http://schemas.microsoft.com/office/powerpoint/2010/main" val="15811712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814388" y="0"/>
            <a:ext cx="7515225" cy="9267825"/>
          </a:xfrm>
          <a:prstGeom prst="rect">
            <a:avLst/>
          </a:prstGeom>
          <a:noFill/>
          <a:ln w="9525">
            <a:noFill/>
            <a:miter lim="800000"/>
            <a:headEnd/>
            <a:tailEnd/>
          </a:ln>
        </p:spPr>
      </p:pic>
    </p:spTree>
    <p:extLst>
      <p:ext uri="{BB962C8B-B14F-4D97-AF65-F5344CB8AC3E}">
        <p14:creationId xmlns:p14="http://schemas.microsoft.com/office/powerpoint/2010/main" val="180617806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752475" y="0"/>
            <a:ext cx="7639050" cy="8048625"/>
          </a:xfrm>
          <a:prstGeom prst="rect">
            <a:avLst/>
          </a:prstGeom>
          <a:noFill/>
          <a:ln w="9525">
            <a:noFill/>
            <a:miter lim="800000"/>
            <a:headEnd/>
            <a:tailEnd/>
          </a:ln>
        </p:spPr>
      </p:pic>
    </p:spTree>
    <p:extLst>
      <p:ext uri="{BB962C8B-B14F-4D97-AF65-F5344CB8AC3E}">
        <p14:creationId xmlns:p14="http://schemas.microsoft.com/office/powerpoint/2010/main" val="22388410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900113" y="0"/>
            <a:ext cx="7343775" cy="7134225"/>
          </a:xfrm>
          <a:prstGeom prst="rect">
            <a:avLst/>
          </a:prstGeom>
          <a:noFill/>
          <a:ln w="9525">
            <a:noFill/>
            <a:miter lim="800000"/>
            <a:headEnd/>
            <a:tailEnd/>
          </a:ln>
        </p:spPr>
      </p:pic>
    </p:spTree>
    <p:extLst>
      <p:ext uri="{BB962C8B-B14F-4D97-AF65-F5344CB8AC3E}">
        <p14:creationId xmlns:p14="http://schemas.microsoft.com/office/powerpoint/2010/main" val="40085417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experiment</a:t>
            </a:r>
            <a:endParaRPr lang="en-US" dirty="0"/>
          </a:p>
        </p:txBody>
      </p:sp>
      <p:sp>
        <p:nvSpPr>
          <p:cNvPr id="3" name="Content Placeholder 2"/>
          <p:cNvSpPr>
            <a:spLocks noGrp="1"/>
          </p:cNvSpPr>
          <p:nvPr>
            <p:ph idx="1"/>
          </p:nvPr>
        </p:nvSpPr>
        <p:spPr/>
        <p:txBody>
          <a:bodyPr/>
          <a:lstStyle/>
          <a:p>
            <a:endParaRPr lang="en-US"/>
          </a:p>
        </p:txBody>
      </p:sp>
      <p:pic>
        <p:nvPicPr>
          <p:cNvPr id="4100" name="Picture 4"/>
          <p:cNvPicPr>
            <a:picLocks noChangeAspect="1" noChangeArrowheads="1"/>
          </p:cNvPicPr>
          <p:nvPr/>
        </p:nvPicPr>
        <p:blipFill>
          <a:blip r:embed="rId2" cstate="print"/>
          <a:srcRect/>
          <a:stretch>
            <a:fillRect/>
          </a:stretch>
        </p:blipFill>
        <p:spPr bwMode="auto">
          <a:xfrm>
            <a:off x="107504" y="1916832"/>
            <a:ext cx="10049959" cy="7592854"/>
          </a:xfrm>
          <a:prstGeom prst="rect">
            <a:avLst/>
          </a:prstGeom>
          <a:noFill/>
          <a:ln w="9525">
            <a:noFill/>
            <a:miter lim="800000"/>
            <a:headEnd/>
            <a:tailEnd/>
          </a:ln>
        </p:spPr>
      </p:pic>
    </p:spTree>
    <p:extLst>
      <p:ext uri="{BB962C8B-B14F-4D97-AF65-F5344CB8AC3E}">
        <p14:creationId xmlns:p14="http://schemas.microsoft.com/office/powerpoint/2010/main" val="93252623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284684" y="500042"/>
            <a:ext cx="8470063" cy="5786478"/>
          </a:xfrm>
          <a:prstGeom prst="rect">
            <a:avLst/>
          </a:prstGeom>
          <a:noFill/>
          <a:ln w="9525">
            <a:noFill/>
            <a:miter lim="800000"/>
            <a:headEnd/>
            <a:tailEnd/>
          </a:ln>
        </p:spPr>
      </p:pic>
    </p:spTree>
    <p:extLst>
      <p:ext uri="{BB962C8B-B14F-4D97-AF65-F5344CB8AC3E}">
        <p14:creationId xmlns:p14="http://schemas.microsoft.com/office/powerpoint/2010/main" val="505663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NV centers in diamond 	</a:t>
            </a:r>
            <a:r>
              <a:rPr lang="nl-NL" sz="2700" dirty="0" smtClean="0"/>
              <a:t>(R. Hanson, Delft)</a:t>
            </a:r>
            <a:endParaRPr lang="en-US" sz="27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6842" y="1285860"/>
            <a:ext cx="9209638" cy="3533790"/>
          </a:xfrm>
          <a:prstGeom prst="rect">
            <a:avLst/>
          </a:prstGeom>
          <a:noFill/>
          <a:ln w="9525">
            <a:noFill/>
            <a:miter lim="800000"/>
            <a:headEnd/>
            <a:tailEnd/>
          </a:ln>
        </p:spPr>
      </p:pic>
    </p:spTree>
    <p:extLst>
      <p:ext uri="{BB962C8B-B14F-4D97-AF65-F5344CB8AC3E}">
        <p14:creationId xmlns:p14="http://schemas.microsoft.com/office/powerpoint/2010/main" val="13096904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08" name="Rectangle 12"/>
          <p:cNvSpPr>
            <a:spLocks noChangeArrowheads="1"/>
          </p:cNvSpPr>
          <p:nvPr/>
        </p:nvSpPr>
        <p:spPr bwMode="auto">
          <a:xfrm>
            <a:off x="2195513" y="4221163"/>
            <a:ext cx="5113337" cy="2592387"/>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fontAlgn="base">
              <a:spcBef>
                <a:spcPct val="0"/>
              </a:spcBef>
              <a:spcAft>
                <a:spcPct val="0"/>
              </a:spcAft>
              <a:defRPr/>
            </a:pPr>
            <a:endParaRPr lang="en-US">
              <a:solidFill>
                <a:srgbClr val="000000"/>
              </a:solidFill>
            </a:endParaRPr>
          </a:p>
        </p:txBody>
      </p:sp>
      <p:sp>
        <p:nvSpPr>
          <p:cNvPr id="63491" name="Title 1"/>
          <p:cNvSpPr>
            <a:spLocks noGrp="1"/>
          </p:cNvSpPr>
          <p:nvPr>
            <p:ph type="title" idx="4294967295"/>
          </p:nvPr>
        </p:nvSpPr>
        <p:spPr>
          <a:xfrm>
            <a:off x="457200" y="274638"/>
            <a:ext cx="8229600" cy="868362"/>
          </a:xfrm>
        </p:spPr>
        <p:txBody>
          <a:bodyPr/>
          <a:lstStyle/>
          <a:p>
            <a:r>
              <a:rPr lang="en-US" smtClean="0"/>
              <a:t>Resonance of Cantilever at RT</a:t>
            </a:r>
          </a:p>
        </p:txBody>
      </p:sp>
      <p:sp>
        <p:nvSpPr>
          <p:cNvPr id="63492" name="TextBox 4"/>
          <p:cNvSpPr txBox="1">
            <a:spLocks noChangeArrowheads="1"/>
          </p:cNvSpPr>
          <p:nvPr/>
        </p:nvSpPr>
        <p:spPr bwMode="auto">
          <a:xfrm>
            <a:off x="323850" y="1214438"/>
            <a:ext cx="8501063" cy="307975"/>
          </a:xfrm>
          <a:prstGeom prst="rect">
            <a:avLst/>
          </a:prstGeom>
          <a:noFill/>
          <a:ln w="9525">
            <a:noFill/>
            <a:miter lim="800000"/>
            <a:headEnd/>
            <a:tailEnd/>
          </a:ln>
        </p:spPr>
        <p:txBody>
          <a:bodyPr>
            <a:spAutoFit/>
          </a:bodyPr>
          <a:lstStyle/>
          <a:p>
            <a:pPr fontAlgn="base">
              <a:spcBef>
                <a:spcPct val="0"/>
              </a:spcBef>
              <a:spcAft>
                <a:spcPct val="0"/>
              </a:spcAft>
            </a:pPr>
            <a:r>
              <a:rPr lang="en-US" sz="1400">
                <a:solidFill>
                  <a:srgbClr val="000000"/>
                </a:solidFill>
              </a:rPr>
              <a:t>In the SEM a resonance is measured at 1472 Hz with Q of 2300 (by applying 1V DC and 10 mV ac)</a:t>
            </a:r>
          </a:p>
        </p:txBody>
      </p:sp>
      <p:pic>
        <p:nvPicPr>
          <p:cNvPr id="63493" name="Picture 5" descr="20090330 SiC wire Deltaf p1_004"/>
          <p:cNvPicPr>
            <a:picLocks noChangeAspect="1" noChangeArrowheads="1"/>
          </p:cNvPicPr>
          <p:nvPr/>
        </p:nvPicPr>
        <p:blipFill>
          <a:blip r:embed="rId2" cstate="print"/>
          <a:srcRect/>
          <a:stretch>
            <a:fillRect/>
          </a:stretch>
        </p:blipFill>
        <p:spPr bwMode="auto">
          <a:xfrm>
            <a:off x="3203575" y="1628775"/>
            <a:ext cx="2735263" cy="2519363"/>
          </a:xfrm>
          <a:prstGeom prst="rect">
            <a:avLst/>
          </a:prstGeom>
          <a:noFill/>
          <a:ln w="9525">
            <a:noFill/>
            <a:miter lim="800000"/>
            <a:headEnd/>
            <a:tailEnd/>
          </a:ln>
        </p:spPr>
      </p:pic>
      <p:pic>
        <p:nvPicPr>
          <p:cNvPr id="63494" name="Picture 6" descr="20090330 SiC wire Deltaf p1_008"/>
          <p:cNvPicPr>
            <a:picLocks noChangeAspect="1" noChangeArrowheads="1"/>
          </p:cNvPicPr>
          <p:nvPr/>
        </p:nvPicPr>
        <p:blipFill>
          <a:blip r:embed="rId3" cstate="print"/>
          <a:srcRect/>
          <a:stretch>
            <a:fillRect/>
          </a:stretch>
        </p:blipFill>
        <p:spPr bwMode="auto">
          <a:xfrm>
            <a:off x="6156325" y="1628775"/>
            <a:ext cx="2757488" cy="2538413"/>
          </a:xfrm>
          <a:prstGeom prst="rect">
            <a:avLst/>
          </a:prstGeom>
          <a:noFill/>
          <a:ln w="9525">
            <a:noFill/>
            <a:miter lim="800000"/>
            <a:headEnd/>
            <a:tailEnd/>
          </a:ln>
        </p:spPr>
      </p:pic>
      <p:pic>
        <p:nvPicPr>
          <p:cNvPr id="63495" name="Picture 7" descr="20090330 SiC wire Deltaf p1_025"/>
          <p:cNvPicPr>
            <a:picLocks noChangeAspect="1" noChangeArrowheads="1"/>
          </p:cNvPicPr>
          <p:nvPr/>
        </p:nvPicPr>
        <p:blipFill>
          <a:blip r:embed="rId4" cstate="print"/>
          <a:srcRect/>
          <a:stretch>
            <a:fillRect/>
          </a:stretch>
        </p:blipFill>
        <p:spPr bwMode="auto">
          <a:xfrm>
            <a:off x="250825" y="1628775"/>
            <a:ext cx="2736850" cy="2520950"/>
          </a:xfrm>
          <a:prstGeom prst="rect">
            <a:avLst/>
          </a:prstGeom>
          <a:noFill/>
          <a:ln w="9525">
            <a:noFill/>
            <a:miter lim="800000"/>
            <a:headEnd/>
            <a:tailEnd/>
          </a:ln>
        </p:spPr>
      </p:pic>
      <p:pic>
        <p:nvPicPr>
          <p:cNvPr id="63496" name="Picture 11"/>
          <p:cNvPicPr>
            <a:picLocks noChangeAspect="1" noChangeArrowheads="1"/>
          </p:cNvPicPr>
          <p:nvPr/>
        </p:nvPicPr>
        <p:blipFill>
          <a:blip r:embed="rId5" cstate="print"/>
          <a:srcRect/>
          <a:stretch>
            <a:fillRect/>
          </a:stretch>
        </p:blipFill>
        <p:spPr bwMode="auto">
          <a:xfrm>
            <a:off x="2124075" y="4094163"/>
            <a:ext cx="5111750" cy="28638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smtClean="0"/>
              <a:t>What</a:t>
            </a:r>
            <a:r>
              <a:rPr lang="nl-NL" dirty="0" smtClean="0"/>
              <a:t> is </a:t>
            </a:r>
            <a:r>
              <a:rPr lang="nl-NL" dirty="0" err="1" smtClean="0"/>
              <a:t>measured</a:t>
            </a:r>
            <a:r>
              <a:rPr lang="nl-NL" dirty="0" smtClean="0"/>
              <a:t> in NV centers?</a:t>
            </a:r>
            <a:br>
              <a:rPr lang="nl-NL" dirty="0" smtClean="0"/>
            </a:br>
            <a:r>
              <a:rPr lang="nl-NL" dirty="0" smtClean="0"/>
              <a:t>					</a:t>
            </a:r>
            <a:r>
              <a:rPr lang="nl-NL" sz="2700" dirty="0" smtClean="0"/>
              <a:t>B. Meier, …, </a:t>
            </a:r>
            <a:r>
              <a:rPr lang="nl-NL" sz="2700" dirty="0" err="1" smtClean="0"/>
              <a:t>Wrachtrup</a:t>
            </a:r>
            <a:endParaRPr lang="en-US" sz="2700"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b="42618"/>
          <a:stretch>
            <a:fillRect/>
          </a:stretch>
        </p:blipFill>
        <p:spPr bwMode="auto">
          <a:xfrm>
            <a:off x="0" y="2643182"/>
            <a:ext cx="4292998" cy="313372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72000" y="1643050"/>
            <a:ext cx="4162692" cy="8367716"/>
          </a:xfrm>
          <a:prstGeom prst="rect">
            <a:avLst/>
          </a:prstGeom>
          <a:noFill/>
          <a:ln w="9525">
            <a:noFill/>
            <a:miter lim="800000"/>
            <a:headEnd/>
            <a:tailEnd/>
          </a:ln>
        </p:spPr>
      </p:pic>
    </p:spTree>
    <p:extLst>
      <p:ext uri="{BB962C8B-B14F-4D97-AF65-F5344CB8AC3E}">
        <p14:creationId xmlns:p14="http://schemas.microsoft.com/office/powerpoint/2010/main" val="2360974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29822" y="1500174"/>
            <a:ext cx="9803643" cy="6463940"/>
          </a:xfrm>
          <a:prstGeom prst="rect">
            <a:avLst/>
          </a:prstGeom>
          <a:noFill/>
          <a:ln w="9525">
            <a:noFill/>
            <a:miter lim="800000"/>
            <a:headEnd/>
            <a:tailEnd/>
          </a:ln>
        </p:spPr>
      </p:pic>
      <p:sp>
        <p:nvSpPr>
          <p:cNvPr id="5" name="TextBox 4"/>
          <p:cNvSpPr txBox="1"/>
          <p:nvPr/>
        </p:nvSpPr>
        <p:spPr>
          <a:xfrm>
            <a:off x="7643834" y="6488668"/>
            <a:ext cx="1187376" cy="369332"/>
          </a:xfrm>
          <a:prstGeom prst="rect">
            <a:avLst/>
          </a:prstGeom>
          <a:noFill/>
        </p:spPr>
        <p:txBody>
          <a:bodyPr wrap="none" rtlCol="0">
            <a:spAutoFit/>
          </a:bodyPr>
          <a:lstStyle/>
          <a:p>
            <a:r>
              <a:rPr lang="nl-NL" dirty="0" err="1" smtClean="0"/>
              <a:t>Wrachtrup</a:t>
            </a:r>
            <a:endParaRPr lang="en-US" dirty="0"/>
          </a:p>
        </p:txBody>
      </p:sp>
      <p:sp>
        <p:nvSpPr>
          <p:cNvPr id="6" name="Rectangle 5"/>
          <p:cNvSpPr/>
          <p:nvPr/>
        </p:nvSpPr>
        <p:spPr>
          <a:xfrm>
            <a:off x="214282" y="0"/>
            <a:ext cx="8929718" cy="1200329"/>
          </a:xfrm>
          <a:prstGeom prst="rect">
            <a:avLst/>
          </a:prstGeom>
        </p:spPr>
        <p:txBody>
          <a:bodyPr wrap="square">
            <a:spAutoFit/>
          </a:bodyPr>
          <a:lstStyle/>
          <a:p>
            <a:r>
              <a:rPr lang="nl-NL" sz="3600" dirty="0" err="1" smtClean="0"/>
              <a:t>NV-electron</a:t>
            </a:r>
            <a:r>
              <a:rPr lang="nl-NL" sz="3600" dirty="0" smtClean="0"/>
              <a:t> spin T</a:t>
            </a:r>
            <a:r>
              <a:rPr lang="nl-NL" sz="3600" baseline="-25000" dirty="0" smtClean="0"/>
              <a:t>2</a:t>
            </a:r>
            <a:r>
              <a:rPr lang="nl-NL" sz="3600" dirty="0" smtClean="0"/>
              <a:t> ~ 2 </a:t>
            </a:r>
            <a:r>
              <a:rPr lang="nl-NL" sz="3600" dirty="0" err="1" smtClean="0"/>
              <a:t>msec</a:t>
            </a:r>
            <a:endParaRPr lang="nl-NL" sz="3600" dirty="0" smtClean="0"/>
          </a:p>
          <a:p>
            <a:r>
              <a:rPr lang="nl-NL" sz="3600" dirty="0" smtClean="0"/>
              <a:t> (</a:t>
            </a:r>
            <a:r>
              <a:rPr lang="nl-NL" sz="3600" dirty="0" err="1" smtClean="0"/>
              <a:t>freeze</a:t>
            </a:r>
            <a:r>
              <a:rPr lang="nl-NL" sz="3600" dirty="0" smtClean="0"/>
              <a:t> out </a:t>
            </a:r>
            <a:r>
              <a:rPr lang="nl-NL" sz="3600" dirty="0" err="1" smtClean="0"/>
              <a:t>other</a:t>
            </a:r>
            <a:r>
              <a:rPr lang="nl-NL" sz="3600" dirty="0" smtClean="0"/>
              <a:t> </a:t>
            </a:r>
            <a:r>
              <a:rPr lang="nl-NL" sz="3600" dirty="0" err="1" smtClean="0"/>
              <a:t>electron</a:t>
            </a:r>
            <a:r>
              <a:rPr lang="nl-NL" sz="3600" dirty="0" smtClean="0"/>
              <a:t> spins, </a:t>
            </a:r>
            <a:r>
              <a:rPr lang="nl-NL" sz="3600" dirty="0" err="1" smtClean="0"/>
              <a:t>reduce</a:t>
            </a:r>
            <a:r>
              <a:rPr lang="nl-NL" sz="3600" dirty="0" smtClean="0"/>
              <a:t> </a:t>
            </a:r>
            <a:r>
              <a:rPr lang="nl-NL" sz="3600" baseline="30000" dirty="0" smtClean="0"/>
              <a:t>13</a:t>
            </a:r>
            <a:r>
              <a:rPr lang="nl-NL" sz="3600" dirty="0" smtClean="0"/>
              <a:t>C)</a:t>
            </a:r>
          </a:p>
        </p:txBody>
      </p:sp>
    </p:spTree>
    <p:extLst>
      <p:ext uri="{BB962C8B-B14F-4D97-AF65-F5344CB8AC3E}">
        <p14:creationId xmlns:p14="http://schemas.microsoft.com/office/powerpoint/2010/main" val="2529910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4686304" cy="6572272"/>
          </a:xfrm>
        </p:spPr>
        <p:txBody>
          <a:bodyPr>
            <a:normAutofit/>
          </a:bodyPr>
          <a:lstStyle/>
          <a:p>
            <a:r>
              <a:rPr lang="nl-NL" sz="2800" dirty="0" smtClean="0"/>
              <a:t>Prepare the </a:t>
            </a:r>
            <a:r>
              <a:rPr lang="nl-NL" sz="2800" dirty="0" err="1" smtClean="0"/>
              <a:t>electron</a:t>
            </a:r>
            <a:r>
              <a:rPr lang="nl-NL" sz="2800" dirty="0" smtClean="0"/>
              <a:t> spin in </a:t>
            </a:r>
            <a:r>
              <a:rPr lang="nl-NL" sz="2800" dirty="0" err="1" smtClean="0"/>
              <a:t>its</a:t>
            </a:r>
            <a:r>
              <a:rPr lang="nl-NL" sz="2800" dirty="0" smtClean="0"/>
              <a:t> </a:t>
            </a:r>
            <a:r>
              <a:rPr lang="nl-NL" sz="2800" dirty="0" err="1" smtClean="0"/>
              <a:t>ground</a:t>
            </a:r>
            <a:r>
              <a:rPr lang="nl-NL" sz="2800" dirty="0" smtClean="0"/>
              <a:t> state</a:t>
            </a:r>
          </a:p>
          <a:p>
            <a:r>
              <a:rPr lang="nl-NL" sz="2800" dirty="0" err="1" smtClean="0"/>
              <a:t>Superposition</a:t>
            </a:r>
            <a:r>
              <a:rPr lang="nl-NL" sz="2800" dirty="0" smtClean="0"/>
              <a:t>: </a:t>
            </a:r>
            <a:r>
              <a:rPr lang="nl-NL" sz="2800" dirty="0" smtClean="0">
                <a:latin typeface="Symbol" pitchFamily="18" charset="2"/>
              </a:rPr>
              <a:t>p</a:t>
            </a:r>
            <a:r>
              <a:rPr lang="nl-NL" sz="2800" dirty="0" smtClean="0"/>
              <a:t>/2 </a:t>
            </a:r>
            <a:r>
              <a:rPr lang="nl-NL" sz="2800" dirty="0" err="1" smtClean="0"/>
              <a:t>pulse</a:t>
            </a:r>
            <a:endParaRPr lang="nl-NL" sz="2800" dirty="0" smtClean="0"/>
          </a:p>
          <a:p>
            <a:r>
              <a:rPr lang="nl-NL" sz="2800" dirty="0" smtClean="0">
                <a:latin typeface="Symbol" pitchFamily="18" charset="2"/>
              </a:rPr>
              <a:t>p</a:t>
            </a:r>
            <a:r>
              <a:rPr lang="nl-NL" sz="2800" dirty="0" smtClean="0"/>
              <a:t> </a:t>
            </a:r>
            <a:r>
              <a:rPr lang="nl-NL" sz="2800" dirty="0" err="1" smtClean="0"/>
              <a:t>pulses</a:t>
            </a:r>
            <a:r>
              <a:rPr lang="nl-NL" sz="2800" dirty="0" smtClean="0"/>
              <a:t> to drive the resonator to </a:t>
            </a:r>
            <a:r>
              <a:rPr lang="nl-NL" sz="2800" dirty="0" err="1" smtClean="0"/>
              <a:t>quite</a:t>
            </a:r>
            <a:r>
              <a:rPr lang="nl-NL" sz="2800" dirty="0" smtClean="0"/>
              <a:t> a </a:t>
            </a:r>
            <a:r>
              <a:rPr lang="nl-NL" sz="2800" dirty="0" err="1" smtClean="0"/>
              <a:t>large</a:t>
            </a:r>
            <a:r>
              <a:rPr lang="nl-NL" sz="2800" dirty="0" smtClean="0"/>
              <a:t> amplitude</a:t>
            </a:r>
          </a:p>
          <a:p>
            <a:r>
              <a:rPr lang="nl-NL" sz="2800" dirty="0" err="1" smtClean="0"/>
              <a:t>Detect</a:t>
            </a:r>
            <a:r>
              <a:rPr lang="nl-NL" sz="2800" dirty="0" smtClean="0"/>
              <a:t> </a:t>
            </a:r>
            <a:r>
              <a:rPr lang="nl-NL" sz="2800" dirty="0" err="1" smtClean="0"/>
              <a:t>electron</a:t>
            </a:r>
            <a:r>
              <a:rPr lang="nl-NL" sz="2800" dirty="0" smtClean="0"/>
              <a:t> spin state</a:t>
            </a:r>
          </a:p>
          <a:p>
            <a:endParaRPr lang="nl-NL" sz="2800" dirty="0" smtClean="0"/>
          </a:p>
          <a:p>
            <a:r>
              <a:rPr lang="nl-NL" sz="2800" dirty="0" err="1" smtClean="0"/>
              <a:t>NV-electron</a:t>
            </a:r>
            <a:r>
              <a:rPr lang="nl-NL" sz="2800" dirty="0" smtClean="0"/>
              <a:t> spin </a:t>
            </a:r>
            <a:r>
              <a:rPr lang="nl-NL" sz="2800" dirty="0" err="1" smtClean="0"/>
              <a:t>already</a:t>
            </a:r>
            <a:r>
              <a:rPr lang="nl-NL" sz="2800" dirty="0" smtClean="0"/>
              <a:t> has </a:t>
            </a:r>
            <a:r>
              <a:rPr lang="nl-NL" sz="2800" dirty="0" err="1" smtClean="0"/>
              <a:t>coherence</a:t>
            </a:r>
            <a:r>
              <a:rPr lang="nl-NL" sz="2800" dirty="0" smtClean="0"/>
              <a:t> time of ~ 2 </a:t>
            </a:r>
            <a:r>
              <a:rPr lang="nl-NL" sz="2800" dirty="0" err="1" smtClean="0"/>
              <a:t>msec</a:t>
            </a:r>
            <a:endParaRPr lang="nl-NL" sz="2800" dirty="0" smtClean="0"/>
          </a:p>
          <a:p>
            <a:r>
              <a:rPr lang="nl-NL" sz="2800" dirty="0" smtClean="0"/>
              <a:t>At T&lt;100 </a:t>
            </a:r>
            <a:r>
              <a:rPr lang="nl-NL" sz="2800" dirty="0" err="1" smtClean="0">
                <a:latin typeface="Symbol" pitchFamily="18" charset="2"/>
              </a:rPr>
              <a:t>m</a:t>
            </a:r>
            <a:r>
              <a:rPr lang="nl-NL" sz="2800" dirty="0" err="1" smtClean="0"/>
              <a:t>K</a:t>
            </a:r>
            <a:r>
              <a:rPr lang="nl-NL" sz="2800" dirty="0" smtClean="0"/>
              <a:t>, </a:t>
            </a:r>
            <a:r>
              <a:rPr lang="nl-NL" sz="2800" dirty="0" err="1" smtClean="0"/>
              <a:t>N</a:t>
            </a:r>
            <a:r>
              <a:rPr lang="nl-NL" sz="2800" baseline="-25000" dirty="0" err="1" smtClean="0"/>
              <a:t>phonons</a:t>
            </a:r>
            <a:r>
              <a:rPr lang="nl-NL" sz="2800" dirty="0"/>
              <a:t> </a:t>
            </a:r>
            <a:r>
              <a:rPr lang="nl-NL" sz="2800" dirty="0" smtClean="0"/>
              <a:t>is </a:t>
            </a:r>
            <a:r>
              <a:rPr lang="nl-NL" sz="2800" dirty="0" err="1" smtClean="0"/>
              <a:t>small</a:t>
            </a:r>
            <a:endParaRPr lang="nl-NL" sz="2800" dirty="0" smtClean="0"/>
          </a:p>
          <a:p>
            <a:r>
              <a:rPr lang="nl-NL" sz="2800" dirty="0" err="1" smtClean="0">
                <a:latin typeface="Symbol" pitchFamily="18" charset="2"/>
              </a:rPr>
              <a:t>t</a:t>
            </a:r>
            <a:r>
              <a:rPr lang="nl-NL" sz="2800" baseline="-25000" dirty="0" err="1" smtClean="0"/>
              <a:t>coh</a:t>
            </a:r>
            <a:r>
              <a:rPr lang="nl-NL" sz="2800" dirty="0" smtClean="0"/>
              <a:t> ~ </a:t>
            </a:r>
            <a:r>
              <a:rPr lang="nl-NL" sz="2800" dirty="0" err="1" smtClean="0"/>
              <a:t>Q</a:t>
            </a:r>
            <a:r>
              <a:rPr lang="nl-NL" sz="2800" baseline="-25000" dirty="0" err="1" smtClean="0"/>
              <a:t>cant</a:t>
            </a:r>
            <a:r>
              <a:rPr lang="nl-NL" sz="2800" dirty="0" smtClean="0"/>
              <a:t>/</a:t>
            </a:r>
            <a:r>
              <a:rPr lang="nl-NL" sz="2800" dirty="0" err="1" smtClean="0"/>
              <a:t>f</a:t>
            </a:r>
            <a:r>
              <a:rPr lang="nl-NL" sz="2800" baseline="-25000" dirty="0" err="1" smtClean="0"/>
              <a:t>cant</a:t>
            </a:r>
            <a:r>
              <a:rPr lang="nl-NL" sz="2800" dirty="0" smtClean="0"/>
              <a:t>*1/</a:t>
            </a:r>
            <a:r>
              <a:rPr lang="nl-NL" sz="2800" dirty="0" err="1" smtClean="0"/>
              <a:t>N</a:t>
            </a:r>
            <a:r>
              <a:rPr lang="nl-NL" sz="2800" baseline="-25000" dirty="0" err="1" smtClean="0"/>
              <a:t>phonons</a:t>
            </a:r>
            <a:endParaRPr lang="nl-NL" sz="2800" baseline="-25000" dirty="0" smtClean="0"/>
          </a:p>
          <a:p>
            <a:endParaRPr lang="en-US" sz="2800" dirty="0"/>
          </a:p>
          <a:p>
            <a:endParaRPr lang="en-US" sz="2800" dirty="0"/>
          </a:p>
        </p:txBody>
      </p:sp>
      <p:pic>
        <p:nvPicPr>
          <p:cNvPr id="3074" name="Picture 2"/>
          <p:cNvPicPr>
            <a:picLocks noChangeAspect="1" noChangeArrowheads="1"/>
          </p:cNvPicPr>
          <p:nvPr/>
        </p:nvPicPr>
        <p:blipFill>
          <a:blip r:embed="rId2" cstate="print"/>
          <a:srcRect l="56521"/>
          <a:stretch>
            <a:fillRect/>
          </a:stretch>
        </p:blipFill>
        <p:spPr bwMode="auto">
          <a:xfrm>
            <a:off x="5072066" y="500042"/>
            <a:ext cx="3682681" cy="5786478"/>
          </a:xfrm>
          <a:prstGeom prst="rect">
            <a:avLst/>
          </a:prstGeom>
          <a:noFill/>
          <a:ln w="9525">
            <a:noFill/>
            <a:miter lim="800000"/>
            <a:headEnd/>
            <a:tailEnd/>
          </a:ln>
        </p:spPr>
      </p:pic>
    </p:spTree>
    <p:extLst>
      <p:ext uri="{BB962C8B-B14F-4D97-AF65-F5344CB8AC3E}">
        <p14:creationId xmlns:p14="http://schemas.microsoft.com/office/powerpoint/2010/main" val="23571817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Conclusion</a:t>
            </a:r>
            <a:endParaRPr lang="nl-NL" dirty="0"/>
          </a:p>
        </p:txBody>
      </p:sp>
      <p:sp>
        <p:nvSpPr>
          <p:cNvPr id="3" name="Tijdelijke aanduiding voor inhoud 2"/>
          <p:cNvSpPr>
            <a:spLocks noGrp="1"/>
          </p:cNvSpPr>
          <p:nvPr>
            <p:ph idx="1"/>
          </p:nvPr>
        </p:nvSpPr>
        <p:spPr/>
        <p:txBody>
          <a:bodyPr>
            <a:normAutofit/>
          </a:bodyPr>
          <a:lstStyle/>
          <a:p>
            <a:r>
              <a:rPr lang="en-US" dirty="0"/>
              <a:t>The consequence of a successful gravitational </a:t>
            </a:r>
            <a:r>
              <a:rPr lang="en-US" dirty="0" smtClean="0"/>
              <a:t>collapse experiment might be </a:t>
            </a:r>
            <a:r>
              <a:rPr lang="en-US" dirty="0"/>
              <a:t>that when </a:t>
            </a:r>
            <a:r>
              <a:rPr lang="en-US" dirty="0" err="1"/>
              <a:t>unitarity</a:t>
            </a:r>
            <a:r>
              <a:rPr lang="en-US" dirty="0"/>
              <a:t> comes to an end, the rest mass of </a:t>
            </a:r>
            <a:r>
              <a:rPr lang="en-US" dirty="0" smtClean="0"/>
              <a:t>Schr</a:t>
            </a:r>
            <a:r>
              <a:rPr lang="en-US" dirty="0" smtClean="0"/>
              <a:t>ö</a:t>
            </a:r>
            <a:r>
              <a:rPr lang="en-US" dirty="0" smtClean="0"/>
              <a:t>dinger's </a:t>
            </a:r>
            <a:r>
              <a:rPr lang="en-US" dirty="0"/>
              <a:t>cat is no longer a quantity that can be gauged away. </a:t>
            </a:r>
          </a:p>
          <a:p>
            <a:pPr marL="0" indent="0">
              <a:buNone/>
            </a:pPr>
            <a:endParaRPr lang="en-US" dirty="0"/>
          </a:p>
          <a:p>
            <a:endParaRPr lang="nl-NL" dirty="0"/>
          </a:p>
        </p:txBody>
      </p:sp>
    </p:spTree>
    <p:extLst>
      <p:ext uri="{BB962C8B-B14F-4D97-AF65-F5344CB8AC3E}">
        <p14:creationId xmlns:p14="http://schemas.microsoft.com/office/powerpoint/2010/main" val="4078346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76203" y="97370"/>
            <a:ext cx="9242585" cy="6432529"/>
          </a:xfrm>
          <a:prstGeom prst="rect">
            <a:avLst/>
          </a:prstGeom>
          <a:noFill/>
          <a:ln w="9525">
            <a:noFill/>
            <a:miter lim="800000"/>
            <a:headEnd/>
            <a:tailEnd/>
          </a:ln>
        </p:spPr>
        <p:txBody>
          <a:bodyPr wrap="none">
            <a:spAutoFit/>
          </a:bodyPr>
          <a:lstStyle/>
          <a:p>
            <a:pPr defTabSz="457200"/>
            <a:r>
              <a:rPr lang="en-US" sz="3200" dirty="0">
                <a:solidFill>
                  <a:srgbClr val="FFFFFF"/>
                </a:solidFill>
                <a:latin typeface="Arial Rounded MT Bold" pitchFamily="34" charset="0"/>
                <a:ea typeface="ＭＳ Ｐゴシック"/>
                <a:cs typeface="Arial" charset="0"/>
              </a:rPr>
              <a:t>Acknowledgements</a:t>
            </a:r>
            <a:r>
              <a:rPr lang="en-US" sz="3200" dirty="0" smtClean="0">
                <a:solidFill>
                  <a:srgbClr val="FFFFFF"/>
                </a:solidFill>
                <a:latin typeface="Arial Rounded MT Bold" pitchFamily="34" charset="0"/>
                <a:ea typeface="ＭＳ Ｐゴシック"/>
                <a:cs typeface="Arial" charset="0"/>
              </a:rPr>
              <a:t>:</a:t>
            </a:r>
            <a:endParaRPr lang="nl-NL" sz="3200" dirty="0">
              <a:solidFill>
                <a:srgbClr val="FFFFFF"/>
              </a:solidFill>
              <a:latin typeface="Arial Rounded MT Bold" pitchFamily="34" charset="0"/>
              <a:ea typeface="ＭＳ Ｐゴシック"/>
              <a:cs typeface="Arial" charset="0"/>
            </a:endParaRPr>
          </a:p>
          <a:p>
            <a:pPr defTabSz="457200"/>
            <a:r>
              <a:rPr lang="nl-NL" sz="3200" dirty="0">
                <a:solidFill>
                  <a:prstClr val="white"/>
                </a:solidFill>
                <a:latin typeface="Arial Rounded MT Bold" pitchFamily="34" charset="0"/>
                <a:ea typeface="ＭＳ Ｐゴシック"/>
                <a:cs typeface="Arial" charset="0"/>
              </a:rPr>
              <a:t>Leiden					</a:t>
            </a:r>
            <a:r>
              <a:rPr lang="nl-NL" sz="3200" dirty="0" smtClean="0">
                <a:solidFill>
                  <a:prstClr val="white"/>
                </a:solidFill>
                <a:latin typeface="Arial Rounded MT Bold" pitchFamily="34" charset="0"/>
                <a:ea typeface="ＭＳ Ｐゴシック"/>
                <a:cs typeface="Arial" charset="0"/>
              </a:rPr>
              <a:t>	</a:t>
            </a:r>
          </a:p>
          <a:p>
            <a:pPr defTabSz="457200"/>
            <a:r>
              <a:rPr lang="nl-NL" sz="2400" dirty="0" smtClean="0">
                <a:solidFill>
                  <a:prstClr val="white"/>
                </a:solidFill>
                <a:latin typeface="Arial Rounded MT Bold" pitchFamily="34" charset="0"/>
                <a:ea typeface="ＭＳ Ｐゴシック"/>
                <a:cs typeface="Arial" charset="0"/>
              </a:rPr>
              <a:t>Geert </a:t>
            </a:r>
            <a:r>
              <a:rPr lang="nl-NL" sz="2400" dirty="0" err="1">
                <a:solidFill>
                  <a:prstClr val="white"/>
                </a:solidFill>
                <a:latin typeface="Arial Rounded MT Bold" pitchFamily="34" charset="0"/>
                <a:ea typeface="ＭＳ Ｐゴシック"/>
                <a:cs typeface="Arial" charset="0"/>
              </a:rPr>
              <a:t>Wijts</a:t>
            </a:r>
            <a:r>
              <a:rPr lang="nl-NL" sz="2400" dirty="0">
                <a:solidFill>
                  <a:prstClr val="white"/>
                </a:solidFill>
                <a:latin typeface="Arial Rounded MT Bold" pitchFamily="34" charset="0"/>
                <a:ea typeface="ＭＳ Ｐゴシック"/>
                <a:cs typeface="Arial" charset="0"/>
              </a:rPr>
              <a:t>					</a:t>
            </a:r>
          </a:p>
          <a:p>
            <a:pPr defTabSz="457200"/>
            <a:r>
              <a:rPr lang="nl-NL" sz="2400" dirty="0">
                <a:solidFill>
                  <a:prstClr val="white"/>
                </a:solidFill>
                <a:latin typeface="Arial Rounded MT Bold" pitchFamily="34" charset="0"/>
                <a:ea typeface="ＭＳ Ｐゴシック"/>
                <a:cs typeface="Arial" charset="0"/>
              </a:rPr>
              <a:t>Sasha </a:t>
            </a:r>
            <a:r>
              <a:rPr lang="nl-NL" sz="2400" dirty="0" err="1">
                <a:solidFill>
                  <a:prstClr val="white"/>
                </a:solidFill>
                <a:latin typeface="Arial Rounded MT Bold" pitchFamily="34" charset="0"/>
                <a:ea typeface="ＭＳ Ｐゴシック"/>
                <a:cs typeface="Arial" charset="0"/>
              </a:rPr>
              <a:t>Usenko</a:t>
            </a:r>
            <a:r>
              <a:rPr lang="nl-NL" sz="2400" dirty="0">
                <a:solidFill>
                  <a:prstClr val="white"/>
                </a:solidFill>
                <a:latin typeface="Arial Rounded MT Bold" pitchFamily="34" charset="0"/>
                <a:ea typeface="ＭＳ Ｐゴシック"/>
                <a:cs typeface="Arial" charset="0"/>
              </a:rPr>
              <a:t>				</a:t>
            </a:r>
          </a:p>
          <a:p>
            <a:pPr defTabSz="457200"/>
            <a:r>
              <a:rPr lang="nl-NL" sz="2400" dirty="0">
                <a:solidFill>
                  <a:prstClr val="white"/>
                </a:solidFill>
                <a:latin typeface="Arial Rounded MT Bold" pitchFamily="34" charset="0"/>
                <a:ea typeface="ＭＳ Ｐゴシック"/>
                <a:cs typeface="Arial" charset="0"/>
              </a:rPr>
              <a:t>Andrea </a:t>
            </a:r>
            <a:r>
              <a:rPr lang="nl-NL" sz="2400" dirty="0" err="1">
                <a:solidFill>
                  <a:prstClr val="white"/>
                </a:solidFill>
                <a:latin typeface="Arial Rounded MT Bold" pitchFamily="34" charset="0"/>
                <a:ea typeface="ＭＳ Ｐゴシック"/>
                <a:cs typeface="Arial" charset="0"/>
              </a:rPr>
              <a:t>Vinante</a:t>
            </a:r>
            <a:r>
              <a:rPr lang="nl-NL" sz="2400" dirty="0">
                <a:solidFill>
                  <a:prstClr val="white"/>
                </a:solidFill>
                <a:latin typeface="Arial Rounded MT Bold" pitchFamily="34" charset="0"/>
                <a:ea typeface="ＭＳ Ｐゴシック"/>
                <a:cs typeface="Arial" charset="0"/>
              </a:rPr>
              <a:t>				</a:t>
            </a:r>
          </a:p>
          <a:p>
            <a:pPr defTabSz="457200"/>
            <a:r>
              <a:rPr lang="nl-NL" sz="2400" dirty="0" smtClean="0">
                <a:solidFill>
                  <a:prstClr val="white"/>
                </a:solidFill>
                <a:latin typeface="Arial Rounded MT Bold" pitchFamily="34" charset="0"/>
                <a:ea typeface="ＭＳ Ｐゴシック"/>
                <a:cs typeface="Arial" charset="0"/>
              </a:rPr>
              <a:t>Bob van Waarde</a:t>
            </a:r>
            <a:r>
              <a:rPr lang="nl-NL" sz="2400" dirty="0">
                <a:solidFill>
                  <a:prstClr val="white"/>
                </a:solidFill>
                <a:latin typeface="Arial Rounded MT Bold" pitchFamily="34" charset="0"/>
                <a:ea typeface="ＭＳ Ｐゴシック"/>
                <a:cs typeface="Arial" charset="0"/>
              </a:rPr>
              <a:t>			</a:t>
            </a:r>
            <a:r>
              <a:rPr lang="nl-NL" sz="2800" dirty="0" smtClean="0">
                <a:solidFill>
                  <a:prstClr val="white"/>
                </a:solidFill>
                <a:latin typeface="Arial Rounded MT Bold" pitchFamily="34" charset="0"/>
                <a:ea typeface="ＭＳ Ｐゴシック"/>
                <a:cs typeface="Arial" charset="0"/>
              </a:rPr>
              <a:t>IBM</a:t>
            </a:r>
            <a:endParaRPr lang="nl-NL" sz="2800" dirty="0">
              <a:solidFill>
                <a:prstClr val="white"/>
              </a:solidFill>
              <a:latin typeface="Arial Rounded MT Bold" pitchFamily="34" charset="0"/>
              <a:ea typeface="ＭＳ Ｐゴシック"/>
              <a:cs typeface="Arial" charset="0"/>
            </a:endParaRPr>
          </a:p>
          <a:p>
            <a:pPr defTabSz="457200"/>
            <a:r>
              <a:rPr lang="nl-NL" sz="2400" dirty="0" smtClean="0">
                <a:solidFill>
                  <a:prstClr val="white"/>
                </a:solidFill>
                <a:latin typeface="Arial Rounded MT Bold" pitchFamily="34" charset="0"/>
                <a:ea typeface="ＭＳ Ｐゴシック"/>
                <a:cs typeface="Arial" charset="0"/>
              </a:rPr>
              <a:t>Arthur den Haan</a:t>
            </a:r>
            <a:r>
              <a:rPr lang="nl-NL" sz="2400" dirty="0">
                <a:solidFill>
                  <a:prstClr val="white"/>
                </a:solidFill>
                <a:latin typeface="Arial Rounded MT Bold" pitchFamily="34" charset="0"/>
                <a:ea typeface="ＭＳ Ｐゴシック"/>
                <a:cs typeface="Arial" charset="0"/>
              </a:rPr>
              <a:t>			</a:t>
            </a:r>
            <a:r>
              <a:rPr lang="nl-NL" sz="2400" dirty="0" smtClean="0">
                <a:solidFill>
                  <a:prstClr val="white"/>
                </a:solidFill>
                <a:latin typeface="Arial Rounded MT Bold" pitchFamily="34" charset="0"/>
                <a:ea typeface="ＭＳ Ｐゴシック"/>
                <a:cs typeface="Arial" charset="0"/>
              </a:rPr>
              <a:t>Dan </a:t>
            </a:r>
            <a:r>
              <a:rPr lang="nl-NL" sz="2400" dirty="0" err="1" smtClean="0">
                <a:solidFill>
                  <a:prstClr val="white"/>
                </a:solidFill>
                <a:latin typeface="Arial Rounded MT Bold" pitchFamily="34" charset="0"/>
                <a:ea typeface="ＭＳ Ｐゴシック"/>
                <a:cs typeface="Arial" charset="0"/>
              </a:rPr>
              <a:t>Rugar</a:t>
            </a:r>
            <a:r>
              <a:rPr lang="nl-NL" sz="2400" dirty="0">
                <a:solidFill>
                  <a:prstClr val="white"/>
                </a:solidFill>
                <a:latin typeface="Arial Rounded MT Bold" pitchFamily="34" charset="0"/>
                <a:ea typeface="ＭＳ Ｐゴシック"/>
                <a:cs typeface="Arial" charset="0"/>
              </a:rPr>
              <a:t/>
            </a:r>
            <a:br>
              <a:rPr lang="nl-NL" sz="2400" dirty="0">
                <a:solidFill>
                  <a:prstClr val="white"/>
                </a:solidFill>
                <a:latin typeface="Arial Rounded MT Bold" pitchFamily="34" charset="0"/>
                <a:ea typeface="ＭＳ Ｐゴシック"/>
                <a:cs typeface="Arial" charset="0"/>
              </a:rPr>
            </a:br>
            <a:r>
              <a:rPr lang="nl-NL" sz="2400" dirty="0" smtClean="0">
                <a:solidFill>
                  <a:prstClr val="white"/>
                </a:solidFill>
                <a:latin typeface="Arial Rounded MT Bold" pitchFamily="34" charset="0"/>
                <a:ea typeface="ＭＳ Ｐゴシック"/>
                <a:cs typeface="Arial" charset="0"/>
              </a:rPr>
              <a:t>Marc de Voogd</a:t>
            </a:r>
            <a:r>
              <a:rPr lang="nl-NL" sz="2400" dirty="0">
                <a:solidFill>
                  <a:prstClr val="white"/>
                </a:solidFill>
                <a:latin typeface="Arial Rounded MT Bold" pitchFamily="34" charset="0"/>
                <a:ea typeface="ＭＳ Ｐゴシック"/>
                <a:cs typeface="Arial" charset="0"/>
              </a:rPr>
              <a:t>			 	John </a:t>
            </a:r>
            <a:r>
              <a:rPr lang="nl-NL" sz="2400" dirty="0" err="1">
                <a:solidFill>
                  <a:prstClr val="white"/>
                </a:solidFill>
                <a:latin typeface="Arial Rounded MT Bold" pitchFamily="34" charset="0"/>
                <a:ea typeface="ＭＳ Ｐゴシック"/>
                <a:cs typeface="Arial" charset="0"/>
              </a:rPr>
              <a:t>Mamin</a:t>
            </a:r>
            <a:endParaRPr lang="nl-NL" sz="3200" dirty="0">
              <a:solidFill>
                <a:prstClr val="white"/>
              </a:solidFill>
              <a:latin typeface="Arial Rounded MT Bold" pitchFamily="34" charset="0"/>
              <a:ea typeface="ＭＳ Ｐゴシック"/>
              <a:cs typeface="Arial" charset="0"/>
            </a:endParaRPr>
          </a:p>
          <a:p>
            <a:pPr defTabSz="457200"/>
            <a:r>
              <a:rPr lang="nl-NL" sz="2400" dirty="0" smtClean="0">
                <a:solidFill>
                  <a:prstClr val="white"/>
                </a:solidFill>
                <a:latin typeface="Arial Rounded MT Bold" pitchFamily="34" charset="0"/>
                <a:ea typeface="ＭＳ Ｐゴシック"/>
                <a:cs typeface="Arial" charset="0"/>
              </a:rPr>
              <a:t>Jelmer Wagenaar</a:t>
            </a:r>
          </a:p>
          <a:p>
            <a:pPr defTabSz="457200"/>
            <a:r>
              <a:rPr lang="nl-NL" sz="2400" dirty="0">
                <a:solidFill>
                  <a:prstClr val="white"/>
                </a:solidFill>
                <a:latin typeface="Arial Rounded MT Bold" pitchFamily="34" charset="0"/>
                <a:ea typeface="ＭＳ Ｐゴシック"/>
                <a:cs typeface="Arial" charset="0"/>
              </a:rPr>
              <a:t>		</a:t>
            </a:r>
            <a:r>
              <a:rPr lang="nl-NL" sz="2400" dirty="0">
                <a:solidFill>
                  <a:srgbClr val="FFFFFF"/>
                </a:solidFill>
                <a:latin typeface="Arial Rounded MT Bold" pitchFamily="34" charset="0"/>
                <a:ea typeface="ＭＳ Ｐゴシック"/>
                <a:cs typeface="Arial" charset="0"/>
              </a:rPr>
              <a:t>				 		</a:t>
            </a:r>
          </a:p>
          <a:p>
            <a:pPr defTabSz="457200"/>
            <a:r>
              <a:rPr lang="nl-NL" sz="3200" dirty="0" err="1" smtClean="0">
                <a:solidFill>
                  <a:srgbClr val="FFFFFF"/>
                </a:solidFill>
                <a:latin typeface="Arial Rounded MT Bold" pitchFamily="34" charset="0"/>
                <a:ea typeface="ＭＳ Ｐゴシック"/>
                <a:cs typeface="Arial" charset="0"/>
              </a:rPr>
              <a:t>Technicians</a:t>
            </a:r>
            <a:r>
              <a:rPr lang="nl-NL" sz="3200" dirty="0" smtClean="0">
                <a:solidFill>
                  <a:srgbClr val="FFFFFF"/>
                </a:solidFill>
                <a:latin typeface="Arial Rounded MT Bold" pitchFamily="34" charset="0"/>
                <a:ea typeface="ＭＳ Ｐゴシック"/>
                <a:cs typeface="Arial" charset="0"/>
              </a:rPr>
              <a:t>	</a:t>
            </a:r>
            <a:r>
              <a:rPr lang="nl-NL" sz="3200" dirty="0">
                <a:solidFill>
                  <a:srgbClr val="FFFFFF"/>
                </a:solidFill>
                <a:latin typeface="Arial Rounded MT Bold" pitchFamily="34" charset="0"/>
                <a:ea typeface="ＭＳ Ｐゴシック"/>
                <a:cs typeface="Arial" charset="0"/>
              </a:rPr>
              <a:t>		</a:t>
            </a:r>
            <a:r>
              <a:rPr lang="nl-NL" sz="3200" dirty="0" smtClean="0">
                <a:solidFill>
                  <a:srgbClr val="FFFFFF"/>
                </a:solidFill>
                <a:latin typeface="Arial Rounded MT Bold" pitchFamily="34" charset="0"/>
                <a:ea typeface="ＭＳ Ｐゴシック"/>
                <a:cs typeface="Arial" charset="0"/>
              </a:rPr>
              <a:t>Companies			  $$$</a:t>
            </a:r>
          </a:p>
          <a:p>
            <a:pPr defTabSz="457200"/>
            <a:r>
              <a:rPr lang="nl-NL" sz="2400" dirty="0">
                <a:solidFill>
                  <a:srgbClr val="FFFFFF"/>
                </a:solidFill>
                <a:latin typeface="Arial Rounded MT Bold" pitchFamily="34" charset="0"/>
                <a:ea typeface="ＭＳ Ｐゴシック"/>
                <a:cs typeface="Arial" charset="0"/>
              </a:rPr>
              <a:t>Marcel </a:t>
            </a:r>
            <a:r>
              <a:rPr lang="nl-NL" sz="2400" dirty="0" err="1" smtClean="0">
                <a:solidFill>
                  <a:srgbClr val="FFFFFF"/>
                </a:solidFill>
                <a:latin typeface="Arial Rounded MT Bold" pitchFamily="34" charset="0"/>
                <a:ea typeface="ＭＳ Ｐゴシック"/>
                <a:cs typeface="Arial" charset="0"/>
              </a:rPr>
              <a:t>Hesselberth</a:t>
            </a:r>
            <a:r>
              <a:rPr lang="nl-NL" sz="2400" dirty="0" smtClean="0">
                <a:solidFill>
                  <a:srgbClr val="FFFFFF"/>
                </a:solidFill>
                <a:latin typeface="Arial Rounded MT Bold" pitchFamily="34" charset="0"/>
                <a:ea typeface="ＭＳ Ｐゴシック"/>
                <a:cs typeface="Arial" charset="0"/>
              </a:rPr>
              <a:t>		Leiden </a:t>
            </a:r>
            <a:r>
              <a:rPr lang="nl-NL" sz="2400" dirty="0" err="1" smtClean="0">
                <a:solidFill>
                  <a:srgbClr val="FFFFFF"/>
                </a:solidFill>
                <a:latin typeface="Arial Rounded MT Bold" pitchFamily="34" charset="0"/>
                <a:ea typeface="ＭＳ Ｐゴシック"/>
                <a:cs typeface="Arial" charset="0"/>
              </a:rPr>
              <a:t>Cryogenics</a:t>
            </a:r>
            <a:r>
              <a:rPr lang="nl-NL" sz="2400" dirty="0" smtClean="0">
                <a:solidFill>
                  <a:srgbClr val="FFFFFF"/>
                </a:solidFill>
                <a:latin typeface="Arial Rounded MT Bold" pitchFamily="34" charset="0"/>
                <a:ea typeface="ＭＳ Ｐゴシック"/>
                <a:cs typeface="Arial" charset="0"/>
              </a:rPr>
              <a:t>	  </a:t>
            </a:r>
            <a:r>
              <a:rPr lang="nl-NL" sz="2400" dirty="0" err="1" smtClean="0">
                <a:solidFill>
                  <a:srgbClr val="FFFFFF"/>
                </a:solidFill>
                <a:latin typeface="Arial Rounded MT Bold" pitchFamily="34" charset="0"/>
                <a:ea typeface="ＭＳ Ｐゴシック"/>
                <a:cs typeface="Arial" charset="0"/>
              </a:rPr>
              <a:t>MicroKelvin</a:t>
            </a:r>
            <a:endParaRPr lang="nl-NL" sz="2400" dirty="0" smtClean="0">
              <a:solidFill>
                <a:srgbClr val="FFFFFF"/>
              </a:solidFill>
              <a:latin typeface="Arial Rounded MT Bold" pitchFamily="34" charset="0"/>
              <a:ea typeface="ＭＳ Ｐゴシック"/>
              <a:cs typeface="Arial" charset="0"/>
            </a:endParaRPr>
          </a:p>
          <a:p>
            <a:pPr defTabSz="457200"/>
            <a:r>
              <a:rPr lang="nl-NL" sz="2400" dirty="0" err="1" smtClean="0">
                <a:solidFill>
                  <a:srgbClr val="FFFFFF"/>
                </a:solidFill>
                <a:latin typeface="Arial Rounded MT Bold" pitchFamily="34" charset="0"/>
                <a:ea typeface="ＭＳ Ｐゴシック"/>
                <a:cs typeface="Arial" charset="0"/>
              </a:rPr>
              <a:t>Dian</a:t>
            </a:r>
            <a:r>
              <a:rPr lang="nl-NL" sz="2400" dirty="0" smtClean="0">
                <a:solidFill>
                  <a:srgbClr val="FFFFFF"/>
                </a:solidFill>
                <a:latin typeface="Arial Rounded MT Bold" pitchFamily="34" charset="0"/>
                <a:ea typeface="ＭＳ Ｐゴシック"/>
                <a:cs typeface="Arial" charset="0"/>
              </a:rPr>
              <a:t> van der Zalm			Leiden </a:t>
            </a:r>
            <a:r>
              <a:rPr lang="nl-NL" sz="2400" dirty="0" err="1" smtClean="0">
                <a:solidFill>
                  <a:srgbClr val="FFFFFF"/>
                </a:solidFill>
                <a:latin typeface="Arial Rounded MT Bold" pitchFamily="34" charset="0"/>
                <a:ea typeface="ＭＳ Ｐゴシック"/>
                <a:cs typeface="Arial" charset="0"/>
              </a:rPr>
              <a:t>Probe</a:t>
            </a:r>
            <a:r>
              <a:rPr lang="nl-NL" sz="2400" dirty="0" smtClean="0">
                <a:solidFill>
                  <a:srgbClr val="FFFFFF"/>
                </a:solidFill>
                <a:latin typeface="Arial Rounded MT Bold" pitchFamily="34" charset="0"/>
                <a:ea typeface="ＭＳ Ｐゴシック"/>
                <a:cs typeface="Arial" charset="0"/>
              </a:rPr>
              <a:t> </a:t>
            </a:r>
            <a:r>
              <a:rPr lang="nl-NL" sz="2400" dirty="0" err="1" smtClean="0">
                <a:solidFill>
                  <a:srgbClr val="FFFFFF"/>
                </a:solidFill>
                <a:latin typeface="Arial Rounded MT Bold" pitchFamily="34" charset="0"/>
                <a:ea typeface="ＭＳ Ｐゴシック"/>
                <a:cs typeface="Arial" charset="0"/>
              </a:rPr>
              <a:t>Micr</a:t>
            </a:r>
            <a:r>
              <a:rPr lang="nl-NL" sz="2400" dirty="0" smtClean="0">
                <a:solidFill>
                  <a:srgbClr val="FFFFFF"/>
                </a:solidFill>
                <a:latin typeface="Arial Rounded MT Bold" pitchFamily="34" charset="0"/>
                <a:ea typeface="ＭＳ Ｐゴシック"/>
                <a:cs typeface="Arial" charset="0"/>
              </a:rPr>
              <a:t>		  STW</a:t>
            </a:r>
          </a:p>
          <a:p>
            <a:pPr defTabSz="457200"/>
            <a:r>
              <a:rPr lang="nl-NL" sz="2400" dirty="0" smtClean="0">
                <a:solidFill>
                  <a:srgbClr val="FFFFFF"/>
                </a:solidFill>
                <a:latin typeface="Arial Rounded MT Bold" pitchFamily="34" charset="0"/>
                <a:ea typeface="ＭＳ Ｐゴシック"/>
                <a:cs typeface="Arial" charset="0"/>
              </a:rPr>
              <a:t>Gert Koning					Jansen Precision Eng	  ERC </a:t>
            </a:r>
            <a:r>
              <a:rPr lang="nl-NL" sz="2400" dirty="0" err="1" smtClean="0">
                <a:solidFill>
                  <a:srgbClr val="FFFFFF"/>
                </a:solidFill>
                <a:latin typeface="Arial Rounded MT Bold" pitchFamily="34" charset="0"/>
                <a:ea typeface="ＭＳ Ｐゴシック"/>
                <a:cs typeface="Arial" charset="0"/>
              </a:rPr>
              <a:t>StG</a:t>
            </a:r>
            <a:r>
              <a:rPr lang="nl-NL" sz="2400" dirty="0" smtClean="0">
                <a:solidFill>
                  <a:srgbClr val="FFFFFF"/>
                </a:solidFill>
                <a:latin typeface="Arial Rounded MT Bold" pitchFamily="34" charset="0"/>
                <a:ea typeface="ＭＳ Ｐゴシック"/>
                <a:cs typeface="Arial" charset="0"/>
              </a:rPr>
              <a:t>/</a:t>
            </a:r>
            <a:r>
              <a:rPr lang="nl-NL" sz="2400" dirty="0" err="1" smtClean="0">
                <a:solidFill>
                  <a:srgbClr val="FFFFFF"/>
                </a:solidFill>
                <a:latin typeface="Arial Rounded MT Bold" pitchFamily="34" charset="0"/>
                <a:ea typeface="ＭＳ Ｐゴシック"/>
                <a:cs typeface="Arial" charset="0"/>
              </a:rPr>
              <a:t>PoC</a:t>
            </a:r>
            <a:endParaRPr lang="nl-NL" sz="2400" dirty="0" smtClean="0">
              <a:solidFill>
                <a:srgbClr val="FFFFFF"/>
              </a:solidFill>
              <a:latin typeface="Arial Rounded MT Bold" pitchFamily="34" charset="0"/>
              <a:ea typeface="ＭＳ Ｐゴシック"/>
              <a:cs typeface="Arial" charset="0"/>
            </a:endParaRPr>
          </a:p>
          <a:p>
            <a:pPr defTabSz="457200"/>
            <a:r>
              <a:rPr lang="nl-NL" sz="2400" dirty="0" smtClean="0">
                <a:solidFill>
                  <a:srgbClr val="FFFFFF"/>
                </a:solidFill>
                <a:latin typeface="Arial Rounded MT Bold" pitchFamily="34" charset="0"/>
                <a:ea typeface="ＭＳ Ｐゴシック"/>
                <a:cs typeface="Arial" charset="0"/>
              </a:rPr>
              <a:t>Raymond Koehler</a:t>
            </a:r>
            <a:r>
              <a:rPr lang="nl-NL" sz="2400" dirty="0">
                <a:solidFill>
                  <a:srgbClr val="FFFFFF"/>
                </a:solidFill>
                <a:latin typeface="Arial Rounded MT Bold" pitchFamily="34" charset="0"/>
                <a:ea typeface="ＭＳ Ｐゴシック"/>
                <a:cs typeface="Arial" charset="0"/>
              </a:rPr>
              <a:t>	</a:t>
            </a:r>
            <a:r>
              <a:rPr lang="nl-NL" sz="2400" dirty="0" smtClean="0">
                <a:solidFill>
                  <a:srgbClr val="FFFFFF"/>
                </a:solidFill>
                <a:latin typeface="Arial Rounded MT Bold" pitchFamily="34" charset="0"/>
                <a:ea typeface="ＭＳ Ｐゴシック"/>
                <a:cs typeface="Arial" charset="0"/>
              </a:rPr>
              <a:t>		Leiden Spin Imaging	</a:t>
            </a:r>
            <a:r>
              <a:rPr lang="nl-NL" sz="2400" dirty="0">
                <a:solidFill>
                  <a:srgbClr val="FFFFFF"/>
                </a:solidFill>
                <a:latin typeface="Arial Rounded MT Bold" pitchFamily="34" charset="0"/>
                <a:ea typeface="ＭＳ Ｐゴシック"/>
                <a:cs typeface="Arial" charset="0"/>
              </a:rPr>
              <a:t> </a:t>
            </a:r>
            <a:r>
              <a:rPr lang="nl-NL" sz="2400" dirty="0" smtClean="0">
                <a:solidFill>
                  <a:srgbClr val="FFFFFF"/>
                </a:solidFill>
                <a:latin typeface="Arial Rounded MT Bold" pitchFamily="34" charset="0"/>
                <a:ea typeface="ＭＳ Ｐゴシック"/>
                <a:cs typeface="Arial" charset="0"/>
              </a:rPr>
              <a:t> NWO</a:t>
            </a:r>
          </a:p>
          <a:p>
            <a:pPr defTabSz="457200"/>
            <a:r>
              <a:rPr lang="nl-NL" sz="2400" dirty="0" smtClean="0">
                <a:solidFill>
                  <a:srgbClr val="FFFFFF"/>
                </a:solidFill>
                <a:latin typeface="Arial Rounded MT Bold" pitchFamily="34" charset="0"/>
                <a:ea typeface="ＭＳ Ｐゴシック"/>
                <a:cs typeface="Arial" charset="0"/>
              </a:rPr>
              <a:t>Bert </a:t>
            </a:r>
            <a:r>
              <a:rPr lang="nl-NL" sz="2400" dirty="0" err="1" smtClean="0">
                <a:solidFill>
                  <a:srgbClr val="FFFFFF"/>
                </a:solidFill>
                <a:latin typeface="Arial Rounded MT Bold" pitchFamily="34" charset="0"/>
                <a:ea typeface="ＭＳ Ｐゴシック"/>
                <a:cs typeface="Arial" charset="0"/>
              </a:rPr>
              <a:t>Crama</a:t>
            </a:r>
            <a:r>
              <a:rPr lang="nl-NL" sz="2400" dirty="0" smtClean="0">
                <a:solidFill>
                  <a:srgbClr val="FFFFFF"/>
                </a:solidFill>
                <a:latin typeface="Arial Rounded MT Bold" pitchFamily="34" charset="0"/>
                <a:ea typeface="ＭＳ Ｐゴシック"/>
                <a:cs typeface="Arial" charset="0"/>
              </a:rPr>
              <a:t>												  FOM</a:t>
            </a:r>
            <a:endParaRPr lang="en-US" sz="2400" dirty="0">
              <a:solidFill>
                <a:srgbClr val="FFFFFF"/>
              </a:solidFill>
              <a:latin typeface="Arial Rounded MT Bold" pitchFamily="34" charset="0"/>
              <a:ea typeface="ＭＳ Ｐゴシック"/>
              <a:cs typeface="Arial" charset="0"/>
            </a:endParaRPr>
          </a:p>
        </p:txBody>
      </p:sp>
      <p:pic>
        <p:nvPicPr>
          <p:cNvPr id="3" name="Picture 7"/>
          <p:cNvPicPr>
            <a:picLocks noChangeAspect="1" noChangeArrowheads="1"/>
          </p:cNvPicPr>
          <p:nvPr/>
        </p:nvPicPr>
        <p:blipFill>
          <a:blip r:embed="rId3" cstate="print"/>
          <a:srcRect l="12602" t="6313" r="10365" b="7004"/>
          <a:stretch>
            <a:fillRect/>
          </a:stretch>
        </p:blipFill>
        <p:spPr bwMode="auto">
          <a:xfrm>
            <a:off x="6286054" y="118534"/>
            <a:ext cx="2526917" cy="3435027"/>
          </a:xfrm>
          <a:prstGeom prst="rect">
            <a:avLst/>
          </a:prstGeom>
          <a:noFill/>
          <a:ln w="9525">
            <a:solidFill>
              <a:schemeClr val="accent1"/>
            </a:solidFill>
            <a:miter lim="800000"/>
            <a:headEnd/>
            <a:tailEnd/>
          </a:ln>
        </p:spPr>
      </p:pic>
      <p:sp>
        <p:nvSpPr>
          <p:cNvPr id="4" name="Text Box 31"/>
          <p:cNvSpPr txBox="1">
            <a:spLocks noChangeArrowheads="1"/>
          </p:cNvSpPr>
          <p:nvPr/>
        </p:nvSpPr>
        <p:spPr bwMode="auto">
          <a:xfrm>
            <a:off x="3742271" y="863766"/>
            <a:ext cx="24929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smtClean="0">
                <a:solidFill>
                  <a:srgbClr val="FFFFFF"/>
                </a:solidFill>
                <a:latin typeface="Arial Rounded MT Bold" charset="0"/>
              </a:rPr>
              <a:t>Petro </a:t>
            </a:r>
            <a:r>
              <a:rPr lang="en-US" sz="2000" dirty="0" err="1" smtClean="0">
                <a:solidFill>
                  <a:srgbClr val="FFFFFF"/>
                </a:solidFill>
                <a:latin typeface="Arial Rounded MT Bold" charset="0"/>
              </a:rPr>
              <a:t>Sonin</a:t>
            </a:r>
            <a:endParaRPr lang="en-US" sz="2000" dirty="0" smtClean="0">
              <a:solidFill>
                <a:srgbClr val="FFFFFF"/>
              </a:solidFill>
              <a:latin typeface="Arial Rounded MT Bold" charset="0"/>
            </a:endParaRPr>
          </a:p>
          <a:p>
            <a:pPr eaLnBrk="1" fontAlgn="base" hangingPunct="1">
              <a:spcBef>
                <a:spcPct val="0"/>
              </a:spcBef>
              <a:spcAft>
                <a:spcPct val="0"/>
              </a:spcAft>
            </a:pPr>
            <a:r>
              <a:rPr lang="en-US" sz="2000" dirty="0" smtClean="0">
                <a:solidFill>
                  <a:srgbClr val="FFFFFF"/>
                </a:solidFill>
                <a:latin typeface="Arial Rounded MT Bold" charset="0"/>
              </a:rPr>
              <a:t>Evan Jeffrey</a:t>
            </a:r>
          </a:p>
          <a:p>
            <a:pPr eaLnBrk="1" fontAlgn="base" hangingPunct="1">
              <a:spcBef>
                <a:spcPct val="0"/>
              </a:spcBef>
              <a:spcAft>
                <a:spcPct val="0"/>
              </a:spcAft>
            </a:pPr>
            <a:r>
              <a:rPr lang="en-US" sz="2000" dirty="0" smtClean="0">
                <a:solidFill>
                  <a:srgbClr val="FFFFFF"/>
                </a:solidFill>
                <a:latin typeface="Arial Rounded MT Bold" charset="0"/>
              </a:rPr>
              <a:t>Dirk </a:t>
            </a:r>
            <a:r>
              <a:rPr lang="en-US" sz="2000" dirty="0" err="1" smtClean="0">
                <a:solidFill>
                  <a:srgbClr val="FFFFFF"/>
                </a:solidFill>
                <a:latin typeface="Arial Rounded MT Bold" charset="0"/>
              </a:rPr>
              <a:t>Bouwmeester</a:t>
            </a:r>
            <a:endParaRPr lang="en-US" sz="2000" dirty="0">
              <a:solidFill>
                <a:srgbClr val="FFFFFF"/>
              </a:solidFill>
              <a:latin typeface="Arial Rounded MT Bold" charset="0"/>
            </a:endParaRPr>
          </a:p>
        </p:txBody>
      </p:sp>
    </p:spTree>
    <p:extLst>
      <p:ext uri="{BB962C8B-B14F-4D97-AF65-F5344CB8AC3E}">
        <p14:creationId xmlns:p14="http://schemas.microsoft.com/office/powerpoint/2010/main" val="34459947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16312" y="-63148"/>
            <a:ext cx="8827688" cy="548287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73"/>
          <p:cNvSpPr txBox="1">
            <a:spLocks noChangeArrowheads="1"/>
          </p:cNvSpPr>
          <p:nvPr/>
        </p:nvSpPr>
        <p:spPr bwMode="auto">
          <a:xfrm>
            <a:off x="129629" y="315913"/>
            <a:ext cx="6287849" cy="6555642"/>
          </a:xfrm>
          <a:prstGeom prst="rect">
            <a:avLst/>
          </a:prstGeom>
          <a:noFill/>
          <a:ln w="9525">
            <a:noFill/>
            <a:miter lim="800000"/>
            <a:headEnd/>
            <a:tailEnd/>
          </a:ln>
        </p:spPr>
        <p:txBody>
          <a:bodyPr wrap="none">
            <a:spAutoFit/>
          </a:bodyPr>
          <a:lstStyle/>
          <a:p>
            <a:pPr fontAlgn="base">
              <a:spcBef>
                <a:spcPct val="0"/>
              </a:spcBef>
              <a:spcAft>
                <a:spcPct val="0"/>
              </a:spcAft>
            </a:pPr>
            <a:r>
              <a:rPr lang="en-US" sz="2800" dirty="0">
                <a:solidFill>
                  <a:srgbClr val="FFFFFF"/>
                </a:solidFill>
                <a:latin typeface="Arial Rounded MT Bold" pitchFamily="34" charset="0"/>
              </a:rPr>
              <a:t>Nanowire with magnet in close </a:t>
            </a:r>
            <a:endParaRPr lang="en-US" sz="2800" dirty="0" smtClean="0">
              <a:solidFill>
                <a:srgbClr val="FFFFFF"/>
              </a:solidFill>
              <a:latin typeface="Arial Rounded MT Bold" pitchFamily="34" charset="0"/>
            </a:endParaRPr>
          </a:p>
          <a:p>
            <a:pPr fontAlgn="base">
              <a:spcBef>
                <a:spcPct val="0"/>
              </a:spcBef>
              <a:spcAft>
                <a:spcPct val="0"/>
              </a:spcAft>
            </a:pPr>
            <a:r>
              <a:rPr lang="nl-NL" sz="2800" dirty="0">
                <a:solidFill>
                  <a:srgbClr val="FFFFFF"/>
                </a:solidFill>
                <a:latin typeface="Arial Rounded MT Bold" pitchFamily="34" charset="0"/>
              </a:rPr>
              <a:t>p</a:t>
            </a:r>
            <a:r>
              <a:rPr lang="en-US" sz="2800" dirty="0" err="1" smtClean="0">
                <a:solidFill>
                  <a:srgbClr val="FFFFFF"/>
                </a:solidFill>
                <a:latin typeface="Arial Rounded MT Bold" pitchFamily="34" charset="0"/>
              </a:rPr>
              <a:t>roximity</a:t>
            </a:r>
            <a:r>
              <a:rPr lang="en-US" sz="2800" dirty="0" smtClean="0">
                <a:solidFill>
                  <a:srgbClr val="FFFFFF"/>
                </a:solidFill>
                <a:latin typeface="Arial Rounded MT Bold" pitchFamily="34" charset="0"/>
              </a:rPr>
              <a:t> to</a:t>
            </a:r>
            <a:r>
              <a:rPr lang="nl-NL" sz="2800" dirty="0" smtClean="0">
                <a:solidFill>
                  <a:srgbClr val="FFFFFF"/>
                </a:solidFill>
                <a:latin typeface="Arial Rounded MT Bold" pitchFamily="34" charset="0"/>
              </a:rPr>
              <a:t> </a:t>
            </a:r>
            <a:r>
              <a:rPr lang="nl-NL" sz="2800" dirty="0">
                <a:solidFill>
                  <a:srgbClr val="FFFFFF"/>
                </a:solidFill>
                <a:latin typeface="Arial Rounded MT Bold" pitchFamily="34" charset="0"/>
              </a:rPr>
              <a:t>a </a:t>
            </a:r>
            <a:r>
              <a:rPr lang="nl-NL" sz="2800" dirty="0" err="1">
                <a:solidFill>
                  <a:srgbClr val="FFFFFF"/>
                </a:solidFill>
                <a:latin typeface="Arial Rounded MT Bold" pitchFamily="34" charset="0"/>
              </a:rPr>
              <a:t>superconducting</a:t>
            </a:r>
            <a:r>
              <a:rPr lang="nl-NL" sz="2800" dirty="0">
                <a:solidFill>
                  <a:srgbClr val="FFFFFF"/>
                </a:solidFill>
                <a:latin typeface="Arial Rounded MT Bold" pitchFamily="34" charset="0"/>
              </a:rPr>
              <a:t> </a:t>
            </a:r>
            <a:r>
              <a:rPr lang="nl-NL" sz="2800" dirty="0" err="1">
                <a:solidFill>
                  <a:srgbClr val="FFFFFF"/>
                </a:solidFill>
                <a:latin typeface="Arial Rounded MT Bold" pitchFamily="34" charset="0"/>
              </a:rPr>
              <a:t>coil</a:t>
            </a:r>
            <a:endParaRPr lang="en-US"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nl-NL" sz="2800" dirty="0">
              <a:solidFill>
                <a:srgbClr val="FFFFFF"/>
              </a:solidFill>
              <a:latin typeface="Arial Rounded MT Bold" pitchFamily="34" charset="0"/>
            </a:endParaRPr>
          </a:p>
          <a:p>
            <a:pPr fontAlgn="base">
              <a:spcBef>
                <a:spcPct val="0"/>
              </a:spcBef>
              <a:spcAft>
                <a:spcPct val="0"/>
              </a:spcAft>
            </a:pPr>
            <a:endParaRPr lang="en-US" sz="2800" dirty="0">
              <a:solidFill>
                <a:srgbClr val="FFFFFF"/>
              </a:solidFill>
              <a:latin typeface="Arial Rounded MT Bold" pitchFamily="34" charset="0"/>
            </a:endParaRPr>
          </a:p>
        </p:txBody>
      </p:sp>
      <p:pic>
        <p:nvPicPr>
          <p:cNvPr id="64515" name="Picture 7" descr="DSCN0644.jpg"/>
          <p:cNvPicPr>
            <a:picLocks noChangeAspect="1"/>
          </p:cNvPicPr>
          <p:nvPr/>
        </p:nvPicPr>
        <p:blipFill>
          <a:blip r:embed="rId2" cstate="print"/>
          <a:srcRect/>
          <a:stretch>
            <a:fillRect/>
          </a:stretch>
        </p:blipFill>
        <p:spPr bwMode="auto">
          <a:xfrm>
            <a:off x="0" y="1524000"/>
            <a:ext cx="5791200" cy="43434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5095875" y="3086100"/>
            <a:ext cx="4048125" cy="37719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4471" t="27778" r="54941" b="51389"/>
          <a:stretch>
            <a:fillRect/>
          </a:stretch>
        </p:blipFill>
        <p:spPr bwMode="auto">
          <a:xfrm>
            <a:off x="6857984" y="0"/>
            <a:ext cx="2286016" cy="419102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alk">
  <a:themeElements>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al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0" fontAlgn="base" latinLnBrk="0" hangingPunct="0">
          <a:lnSpc>
            <a:spcPct val="13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28600" marR="0" indent="-228600" algn="l" defTabSz="914400" rtl="0" eaLnBrk="0" fontAlgn="base" latinLnBrk="0" hangingPunct="0">
          <a:lnSpc>
            <a:spcPct val="13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Kantoorthema">
  <a:themeElements>
    <a:clrScheme name="oke">
      <a:dk1>
        <a:srgbClr val="FFFFFF"/>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19742</TotalTime>
  <Words>1675</Words>
  <Application>Microsoft Macintosh PowerPoint</Application>
  <PresentationFormat>Diavoorstelling (4:3)</PresentationFormat>
  <Paragraphs>368</Paragraphs>
  <Slides>74</Slides>
  <Notes>21</Notes>
  <HiddenSlides>10</HiddenSlides>
  <MMClips>2</MMClips>
  <ScaleCrop>false</ScaleCrop>
  <HeadingPairs>
    <vt:vector size="6" baseType="variant">
      <vt:variant>
        <vt:lpstr>Thema</vt:lpstr>
      </vt:variant>
      <vt:variant>
        <vt:i4>16</vt:i4>
      </vt:variant>
      <vt:variant>
        <vt:lpstr>Ingesloten OLE-bronprogramma's</vt:lpstr>
      </vt:variant>
      <vt:variant>
        <vt:i4>3</vt:i4>
      </vt:variant>
      <vt:variant>
        <vt:lpstr>Diatitels</vt:lpstr>
      </vt:variant>
      <vt:variant>
        <vt:i4>74</vt:i4>
      </vt:variant>
    </vt:vector>
  </HeadingPairs>
  <TitlesOfParts>
    <vt:vector size="93" baseType="lpstr">
      <vt:lpstr>Office Theme</vt:lpstr>
      <vt:lpstr>2_Default Design</vt:lpstr>
      <vt:lpstr>Standaardontwerp</vt:lpstr>
      <vt:lpstr>1_Office Theme</vt:lpstr>
      <vt:lpstr>1_Default Design</vt:lpstr>
      <vt:lpstr>6_Office Theme</vt:lpstr>
      <vt:lpstr>Office-thema</vt:lpstr>
      <vt:lpstr>3_Default Design</vt:lpstr>
      <vt:lpstr>4_Default Design</vt:lpstr>
      <vt:lpstr>1_Office-thema</vt:lpstr>
      <vt:lpstr>2_Office-thema</vt:lpstr>
      <vt:lpstr>Talk</vt:lpstr>
      <vt:lpstr>5_Default Design</vt:lpstr>
      <vt:lpstr>6_Default Design</vt:lpstr>
      <vt:lpstr>Kantoorthema</vt:lpstr>
      <vt:lpstr>9_Office Theme</vt:lpstr>
      <vt:lpstr>Vergelijking</vt:lpstr>
      <vt:lpstr>Graph</vt:lpstr>
      <vt:lpstr>Equation</vt:lpstr>
      <vt:lpstr>Quantum state reduction -  Quantum Mechanics meets General Relativity in Nanoscale Experiments</vt:lpstr>
      <vt:lpstr>PowerPoint-presentatie</vt:lpstr>
      <vt:lpstr>The blind microscope   MRI at the nanoscale</vt:lpstr>
      <vt:lpstr>PowerPoint-presentatie</vt:lpstr>
      <vt:lpstr>PowerPoint-presentatie</vt:lpstr>
      <vt:lpstr>where I’m coming from:  three experiments</vt:lpstr>
      <vt:lpstr>Resonance of Cantilever at RT</vt:lpstr>
      <vt:lpstr>PowerPoint-presentatie</vt:lpstr>
      <vt:lpstr>PowerPoint-presentatie</vt:lpstr>
      <vt:lpstr>Cantilever thermal motion down to 25 mK</vt:lpstr>
      <vt:lpstr>Cantilever thermal motion down to 25 mK</vt:lpstr>
      <vt:lpstr>PowerPoint-presentatie</vt:lpstr>
      <vt:lpstr>PowerPoint-presentatie</vt:lpstr>
      <vt:lpstr>PowerPoint-presentatie</vt:lpstr>
      <vt:lpstr>Experiment</vt:lpstr>
      <vt:lpstr>Experiment</vt:lpstr>
      <vt:lpstr>3D coarse alignment 3 piezo-driven screws</vt:lpstr>
      <vt:lpstr>Detecting thermal motion at T=90 mK</vt:lpstr>
      <vt:lpstr>Feedback “cooling”</vt:lpstr>
      <vt:lpstr>Good coupling to SQUID allows calibration of relative tip sample motion:   30 pmrms total</vt:lpstr>
      <vt:lpstr>Higher coupling, 3D coarse approach, alternative cantilevers and substrates…</vt:lpstr>
      <vt:lpstr>PowerPoint-presentatie</vt:lpstr>
      <vt:lpstr>PowerPoint-presentatie</vt:lpstr>
      <vt:lpstr>PowerPoint-presentatie</vt:lpstr>
      <vt:lpstr>PowerPoint-presentatie</vt:lpstr>
      <vt:lpstr>PowerPoint-presentatie</vt:lpstr>
      <vt:lpstr>PowerPoint-presentatie</vt:lpstr>
      <vt:lpstr>PowerPoint-presentatie</vt:lpstr>
      <vt:lpstr>Why all this trouble: MRI-AFM? I am puzzled by quantum mechanics</vt:lpstr>
      <vt:lpstr>I am puzzled by quantum mechanics</vt:lpstr>
      <vt:lpstr>PowerPoint-presentatie</vt:lpstr>
      <vt:lpstr>A meaningful way to look at  Quantum State Reduction?         Jasper van Wezel      Jan Zaanen      Koenraad Schalm      Roger Penrose      Marc de Voogd      Dirk Bouwmeester  </vt:lpstr>
      <vt:lpstr> Outline        Penrose      Local clocks      vWezel - Schrödinger      Noise      A possible experiment                    </vt:lpstr>
      <vt:lpstr>PowerPoint-presentatie</vt:lpstr>
      <vt:lpstr>PowerPoint-presentatie</vt:lpstr>
      <vt:lpstr>PowerPoint-presentatie</vt:lpstr>
      <vt:lpstr>PowerPoint-presentatie</vt:lpstr>
      <vt:lpstr>PowerPoint-presentatie</vt:lpstr>
      <vt:lpstr>Penrose:</vt:lpstr>
      <vt:lpstr>Penrose:</vt:lpstr>
      <vt:lpstr>Penrose:</vt:lpstr>
      <vt:lpstr>Where does this energy come from? Why this integral?</vt:lpstr>
      <vt:lpstr>PowerPoint-presentatie</vt:lpstr>
      <vt:lpstr>Shapiro delay</vt:lpstr>
      <vt:lpstr>Not the same as gravitational lensing, but almost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Outline        Penrose      Local clocks      vWezel - Schrödinger      Noise      A possible experiment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 possible experiment</vt:lpstr>
      <vt:lpstr>PowerPoint-presentatie</vt:lpstr>
      <vt:lpstr>NV centers in diamond  (R. Hanson, Delft)</vt:lpstr>
      <vt:lpstr>What is measured in NV centers?      B. Meier, …, Wrachtrup</vt:lpstr>
      <vt:lpstr>PowerPoint-presentatie</vt:lpstr>
      <vt:lpstr>PowerPoint-presentatie</vt:lpstr>
      <vt:lpstr>Conclusion</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Mechanics meets General Relativity in Nanoscale Experiments</dc:title>
  <dc:creator>Windows User</dc:creator>
  <cp:lastModifiedBy>Tjerk Oosterkamp</cp:lastModifiedBy>
  <cp:revision>33</cp:revision>
  <dcterms:created xsi:type="dcterms:W3CDTF">2010-01-13T21:28:56Z</dcterms:created>
  <dcterms:modified xsi:type="dcterms:W3CDTF">2013-05-24T20:33:51Z</dcterms:modified>
</cp:coreProperties>
</file>